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60" r:id="rId4"/>
    <p:sldId id="263" r:id="rId5"/>
    <p:sldId id="264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39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15938-DD56-4B2B-9A33-767572F73BED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71332-998B-4363-AFE2-FA9624A389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71332-998B-4363-AFE2-FA9624A389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50FC87-97CC-40D7-88F0-D04C3414BAC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EC172F-B177-474E-96C7-F1BBD1D16A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2097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AP/ADVANCED COURSES AT TUSCOLA HIGH SCHOOL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 flipH="1">
            <a:off x="2819399" y="2743200"/>
            <a:ext cx="4419594" cy="533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PUTTING IT ALL TOGETHER!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1028" name="Picture 4" descr="C:\Documents and Settings\teacher\Local Settings\Temporary Internet Files\Content.IE5\9WQNSD5B\MC9003536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4572" y="3352800"/>
            <a:ext cx="3954855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AP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AP stands for Advanced Placement, which means a student could possibly earn college credit for the course if he/she passes the course AND the AP Exam, which is designed by the College Board.</a:t>
            </a:r>
          </a:p>
          <a:p>
            <a:r>
              <a:rPr lang="en-US" dirty="0" smtClean="0"/>
              <a:t>These classes require an application process.</a:t>
            </a:r>
          </a:p>
          <a:p>
            <a:r>
              <a:rPr lang="en-US" dirty="0" smtClean="0"/>
              <a:t>Because of the rigorous curriculum and work load of an AP course, final grades earn students two extra GPA points in comparison to regular classes and grade scales.  Example:</a:t>
            </a:r>
          </a:p>
          <a:p>
            <a:pPr lvl="3"/>
            <a:r>
              <a:rPr lang="en-US" dirty="0" smtClean="0"/>
              <a:t>A = 6 pts.		F = O pts. (as regular grading scale)</a:t>
            </a:r>
          </a:p>
          <a:p>
            <a:pPr lvl="3"/>
            <a:r>
              <a:rPr lang="en-US" dirty="0" smtClean="0"/>
              <a:t>B = 5 pts.</a:t>
            </a:r>
          </a:p>
          <a:p>
            <a:pPr lvl="3"/>
            <a:r>
              <a:rPr lang="en-US" dirty="0" smtClean="0"/>
              <a:t>C – 4 pts.</a:t>
            </a:r>
          </a:p>
          <a:p>
            <a:pPr lvl="3"/>
            <a:r>
              <a:rPr lang="en-US" dirty="0" smtClean="0"/>
              <a:t>D – 3 pts.</a:t>
            </a:r>
          </a:p>
          <a:p>
            <a:pPr lvl="3">
              <a:buNone/>
            </a:pPr>
            <a:endParaRPr lang="en-US" dirty="0" smtClean="0"/>
          </a:p>
          <a:p>
            <a:pPr lvl="3">
              <a:buNone/>
            </a:pPr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09600" y="685800"/>
            <a:ext cx="2209800" cy="4953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200" dirty="0" smtClean="0"/>
              <a:t>Each AP exam costs </a:t>
            </a:r>
            <a:r>
              <a:rPr lang="en-US" sz="3200" b="1" dirty="0" smtClean="0">
                <a:solidFill>
                  <a:schemeClr val="accent2"/>
                </a:solidFill>
              </a:rPr>
              <a:t>$</a:t>
            </a:r>
            <a:r>
              <a:rPr lang="en-US" sz="3200" b="1" dirty="0" smtClean="0">
                <a:solidFill>
                  <a:schemeClr val="accent2"/>
                </a:solidFill>
              </a:rPr>
              <a:t>87</a:t>
            </a:r>
            <a:endParaRPr lang="en-US" sz="3200" b="1" dirty="0" smtClean="0">
              <a:solidFill>
                <a:schemeClr val="accent2"/>
              </a:solidFill>
            </a:endParaRPr>
          </a:p>
          <a:p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smtClean="0"/>
              <a:t>These fees are </a:t>
            </a:r>
            <a:r>
              <a:rPr lang="en-US" sz="3200" dirty="0" smtClean="0"/>
              <a:t>due </a:t>
            </a:r>
            <a:endParaRPr lang="en-US" sz="3200" b="1" dirty="0" smtClean="0">
              <a:solidFill>
                <a:schemeClr val="accent2"/>
              </a:solidFill>
            </a:endParaRPr>
          </a:p>
          <a:p>
            <a:r>
              <a:rPr lang="en-US" sz="3200" b="1" dirty="0" smtClean="0">
                <a:solidFill>
                  <a:schemeClr val="accent2"/>
                </a:solidFill>
              </a:rPr>
              <a:t>December 20, 2012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idx="1"/>
          </p:nvPr>
        </p:nvSpPr>
        <p:spPr/>
      </p:sp>
      <p:pic>
        <p:nvPicPr>
          <p:cNvPr id="2051" name="Picture 3" descr="C:\Documents and Settings\teacher\Local Settings\Temporary Internet Files\Content.IE5\WW4443FJ\MP90014524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685800"/>
            <a:ext cx="6019800" cy="4953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 COURSES ON LINE!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courses are offered on line through North Carolina Virtual High School, no </a:t>
            </a:r>
            <a:r>
              <a:rPr lang="en-US" dirty="0" smtClean="0"/>
              <a:t>application is necessary; however, $87 exam fees still apply.</a:t>
            </a:r>
            <a:endParaRPr lang="en-US" dirty="0" smtClean="0"/>
          </a:p>
          <a:p>
            <a:r>
              <a:rPr lang="en-US" dirty="0" smtClean="0"/>
              <a:t>Students can participate in these courses during ANY period of the school day.</a:t>
            </a:r>
          </a:p>
          <a:p>
            <a:r>
              <a:rPr lang="en-US" dirty="0" smtClean="0"/>
              <a:t>Students are in a computer lab under the supervision of a classroom facilitator.  A facilitator is NOT a teacher and does not serve as a tutor in any way.</a:t>
            </a:r>
          </a:p>
          <a:p>
            <a:r>
              <a:rPr lang="en-US" dirty="0" smtClean="0"/>
              <a:t>Teachers of these courses are certified and communicate and instruct strictly on line; they may be based anywhere in NC or in some cases, other states.  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Site Course/On Line Course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                 On Site			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	On Line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Teacher has face to face instruction and communication with students on a daily basis.</a:t>
            </a:r>
          </a:p>
          <a:p>
            <a:r>
              <a:rPr lang="en-US" dirty="0" smtClean="0"/>
              <a:t>Teacher is available before/after school for help.</a:t>
            </a:r>
          </a:p>
          <a:p>
            <a:r>
              <a:rPr lang="en-US" dirty="0" smtClean="0"/>
              <a:t>Teacher provides guidance with subject matter &amp; work load,  and adjusts curriculum to fit class time.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Teacher provides instruction through emails and other technological means.</a:t>
            </a:r>
          </a:p>
          <a:p>
            <a:r>
              <a:rPr lang="en-US" dirty="0" smtClean="0"/>
              <a:t>Teachers answer questions  and provide suggestions on line but are not always readily available.</a:t>
            </a:r>
          </a:p>
          <a:p>
            <a:r>
              <a:rPr lang="en-US" dirty="0" smtClean="0"/>
              <a:t>Student reads content  &amp; organizes work load to fit his/her own schedule.</a:t>
            </a:r>
          </a:p>
          <a:p>
            <a:r>
              <a:rPr lang="en-US" dirty="0" smtClean="0"/>
              <a:t>Students complete each course by working independently at their own pace.</a:t>
            </a:r>
          </a:p>
          <a:p>
            <a:r>
              <a:rPr lang="en-US" dirty="0" smtClean="0"/>
              <a:t>Struggling students must rely on their own resources for success.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an Advanced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 a more challenging curriculum than a regular course</a:t>
            </a:r>
          </a:p>
          <a:p>
            <a:r>
              <a:rPr lang="en-US" dirty="0" smtClean="0"/>
              <a:t>NOT as rigorous as an AP course, which is tested by the College </a:t>
            </a:r>
            <a:r>
              <a:rPr lang="en-US" dirty="0" smtClean="0"/>
              <a:t>Board</a:t>
            </a:r>
          </a:p>
          <a:p>
            <a:r>
              <a:rPr lang="en-US" dirty="0" smtClean="0"/>
              <a:t>Advanced </a:t>
            </a:r>
            <a:r>
              <a:rPr lang="en-US" dirty="0" smtClean="0"/>
              <a:t>course exams are teacher-made.</a:t>
            </a:r>
            <a:endParaRPr lang="en-US" dirty="0" smtClean="0"/>
          </a:p>
          <a:p>
            <a:r>
              <a:rPr lang="en-US" dirty="0" smtClean="0"/>
              <a:t>Students do NOT receive college credit.</a:t>
            </a:r>
          </a:p>
          <a:p>
            <a:r>
              <a:rPr lang="en-US" dirty="0" smtClean="0"/>
              <a:t>No College Board exam so no exam fee</a:t>
            </a:r>
          </a:p>
          <a:p>
            <a:r>
              <a:rPr lang="en-US" dirty="0" smtClean="0"/>
              <a:t>Students earn an extra GPA point for individual grades.  Example:   A = 5, B = 4, C = 3, D = 2, F = O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DEADLINES TO REMEMBER!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 smtClean="0"/>
              <a:t>Students interested in AP/Advanced courses may access the applications at </a:t>
            </a:r>
            <a:r>
              <a:rPr lang="en-US" b="1" i="1" dirty="0" smtClean="0"/>
              <a:t>ths.haywood.k12.nc.us</a:t>
            </a:r>
            <a:r>
              <a:rPr lang="en-US" dirty="0" smtClean="0"/>
              <a:t> beginning </a:t>
            </a:r>
            <a:r>
              <a:rPr lang="en-US" b="1" dirty="0" smtClean="0">
                <a:solidFill>
                  <a:srgbClr val="FF0000"/>
                </a:solidFill>
              </a:rPr>
              <a:t>Jan. </a:t>
            </a:r>
            <a:r>
              <a:rPr lang="en-US" b="1" dirty="0" smtClean="0">
                <a:solidFill>
                  <a:srgbClr val="FF0000"/>
                </a:solidFill>
              </a:rPr>
              <a:t>19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Completed applications AND </a:t>
            </a:r>
            <a:r>
              <a:rPr lang="en-US" b="1" dirty="0" smtClean="0">
                <a:solidFill>
                  <a:srgbClr val="FF0000"/>
                </a:solidFill>
              </a:rPr>
              <a:t>signed</a:t>
            </a:r>
            <a:r>
              <a:rPr lang="en-US" dirty="0" smtClean="0"/>
              <a:t> parental permission letters are due to the counseling center on or before </a:t>
            </a:r>
            <a:r>
              <a:rPr lang="en-US" b="1" dirty="0" smtClean="0">
                <a:solidFill>
                  <a:srgbClr val="FF0000"/>
                </a:solidFill>
              </a:rPr>
              <a:t>Jan. 27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Final rosters for classes will be posted </a:t>
            </a:r>
            <a:r>
              <a:rPr lang="en-US" b="1" dirty="0" smtClean="0">
                <a:solidFill>
                  <a:srgbClr val="FF0000"/>
                </a:solidFill>
              </a:rPr>
              <a:t>Feb. </a:t>
            </a:r>
            <a:r>
              <a:rPr lang="en-US" b="1" dirty="0" smtClean="0">
                <a:solidFill>
                  <a:srgbClr val="FF0000"/>
                </a:solidFill>
              </a:rPr>
              <a:t>15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Students may remove their name from an AP/Advanced Course roster the week of </a:t>
            </a:r>
            <a:r>
              <a:rPr lang="en-US" b="1" dirty="0" smtClean="0">
                <a:solidFill>
                  <a:srgbClr val="FF0000"/>
                </a:solidFill>
              </a:rPr>
              <a:t>Feb. </a:t>
            </a:r>
            <a:r>
              <a:rPr lang="en-US" b="1" dirty="0" smtClean="0">
                <a:solidFill>
                  <a:srgbClr val="FF0000"/>
                </a:solidFill>
              </a:rPr>
              <a:t>15 </a:t>
            </a:r>
            <a:r>
              <a:rPr lang="en-US" b="1" dirty="0" smtClean="0">
                <a:solidFill>
                  <a:srgbClr val="FF0000"/>
                </a:solidFill>
              </a:rPr>
              <a:t>– 23</a:t>
            </a:r>
            <a:r>
              <a:rPr lang="en-US" dirty="0" smtClean="0"/>
              <a:t>.</a:t>
            </a:r>
          </a:p>
          <a:p>
            <a:r>
              <a:rPr lang="en-US" dirty="0" smtClean="0"/>
              <a:t>Rosters are finalized and NO changes made after </a:t>
            </a:r>
            <a:r>
              <a:rPr lang="en-US" b="1" dirty="0" smtClean="0">
                <a:solidFill>
                  <a:srgbClr val="FF0000"/>
                </a:solidFill>
              </a:rPr>
              <a:t>Feb. </a:t>
            </a:r>
            <a:r>
              <a:rPr lang="en-US" b="1" dirty="0" smtClean="0">
                <a:solidFill>
                  <a:srgbClr val="FF0000"/>
                </a:solidFill>
              </a:rPr>
              <a:t>24.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494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AP/ADVANCED COURSES AT TUSCOLA HIGH SCHOOL</vt:lpstr>
      <vt:lpstr>What is an AP Class?</vt:lpstr>
      <vt:lpstr>     </vt:lpstr>
      <vt:lpstr>AP COURSES ON LINE!</vt:lpstr>
      <vt:lpstr>On Site Course/On Line Course</vt:lpstr>
      <vt:lpstr>What is an Advanced Course?</vt:lpstr>
      <vt:lpstr>DEADLINES TO REMEMBER!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AP/ADVANCED COURSES AT TUSCOLA HIGH SCHOOL</dc:title>
  <dc:creator>dlowe</dc:creator>
  <cp:lastModifiedBy>dlowe</cp:lastModifiedBy>
  <cp:revision>13</cp:revision>
  <dcterms:created xsi:type="dcterms:W3CDTF">2011-01-13T18:04:37Z</dcterms:created>
  <dcterms:modified xsi:type="dcterms:W3CDTF">2012-02-05T14:45:28Z</dcterms:modified>
</cp:coreProperties>
</file>