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33"/>
  </p:notesMasterIdLst>
  <p:sldIdLst>
    <p:sldId id="256" r:id="rId2"/>
    <p:sldId id="257" r:id="rId3"/>
    <p:sldId id="259" r:id="rId4"/>
    <p:sldId id="287" r:id="rId5"/>
    <p:sldId id="279" r:id="rId6"/>
    <p:sldId id="280" r:id="rId7"/>
    <p:sldId id="281" r:id="rId8"/>
    <p:sldId id="282" r:id="rId9"/>
    <p:sldId id="283" r:id="rId10"/>
    <p:sldId id="288" r:id="rId11"/>
    <p:sldId id="286" r:id="rId12"/>
    <p:sldId id="310" r:id="rId13"/>
    <p:sldId id="311" r:id="rId14"/>
    <p:sldId id="289" r:id="rId15"/>
    <p:sldId id="290" r:id="rId16"/>
    <p:sldId id="291" r:id="rId17"/>
    <p:sldId id="292" r:id="rId18"/>
    <p:sldId id="293" r:id="rId19"/>
    <p:sldId id="294" r:id="rId20"/>
    <p:sldId id="295" r:id="rId21"/>
    <p:sldId id="296" r:id="rId22"/>
    <p:sldId id="297" r:id="rId23"/>
    <p:sldId id="298" r:id="rId24"/>
    <p:sldId id="299" r:id="rId25"/>
    <p:sldId id="300" r:id="rId26"/>
    <p:sldId id="301" r:id="rId27"/>
    <p:sldId id="302" r:id="rId28"/>
    <p:sldId id="303" r:id="rId29"/>
    <p:sldId id="305" r:id="rId30"/>
    <p:sldId id="308" r:id="rId31"/>
    <p:sldId id="309"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93" autoAdjust="0"/>
  </p:normalViewPr>
  <p:slideViewPr>
    <p:cSldViewPr>
      <p:cViewPr varScale="1">
        <p:scale>
          <a:sx n="84" d="100"/>
          <a:sy n="84" d="100"/>
        </p:scale>
        <p:origin x="896" y="3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ahoma" pitchFamily="48"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ahoma" pitchFamily="48" charset="0"/>
              </a:defRPr>
            </a:lvl1pPr>
          </a:lstStyle>
          <a:p>
            <a:pPr>
              <a:defRPr/>
            </a:pPr>
            <a:fld id="{19236B42-8B3F-43BD-910B-9F4C6B330127}" type="datetimeFigureOut">
              <a:rPr lang="en-US"/>
              <a:pPr>
                <a:defRPr/>
              </a:pPr>
              <a:t>7/28/2016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ahoma" pitchFamily="48"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ahoma" pitchFamily="48" charset="0"/>
              </a:defRPr>
            </a:lvl1pPr>
          </a:lstStyle>
          <a:p>
            <a:pPr>
              <a:defRPr/>
            </a:pPr>
            <a:fld id="{0123C655-965C-4FF5-A231-CAA55F88332E}" type="slidenum">
              <a:rPr lang="en-US"/>
              <a:pPr>
                <a:defRPr/>
              </a:pPr>
              <a:t>‹#›</a:t>
            </a:fld>
            <a:endParaRPr lang="en-US"/>
          </a:p>
        </p:txBody>
      </p:sp>
    </p:spTree>
    <p:extLst>
      <p:ext uri="{BB962C8B-B14F-4D97-AF65-F5344CB8AC3E}">
        <p14:creationId xmlns:p14="http://schemas.microsoft.com/office/powerpoint/2010/main" val="6446027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B2C84F5-7DA0-49AD-8503-0E78182B52FB}" type="slidenum">
              <a:rPr lang="en-US" smtClean="0">
                <a:latin typeface="Tahoma" pitchFamily="34" charset="0"/>
              </a:rPr>
              <a:pPr/>
              <a:t>5</a:t>
            </a:fld>
            <a:endParaRPr lang="en-US">
              <a:latin typeface="Tahoma" pitchFamily="34" charset="0"/>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Arial" charset="0"/>
              <a:cs typeface="Arial" charset="0"/>
            </a:endParaRPr>
          </a:p>
        </p:txBody>
      </p:sp>
    </p:spTree>
    <p:extLst>
      <p:ext uri="{BB962C8B-B14F-4D97-AF65-F5344CB8AC3E}">
        <p14:creationId xmlns:p14="http://schemas.microsoft.com/office/powerpoint/2010/main" val="2427190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C6A8462-D94E-473A-A313-03979870E7C2}" type="slidenum">
              <a:rPr lang="en-US" smtClean="0">
                <a:latin typeface="Tahoma" pitchFamily="34" charset="0"/>
              </a:rPr>
              <a:pPr/>
              <a:t>6</a:t>
            </a:fld>
            <a:endParaRPr lang="en-US">
              <a:latin typeface="Tahoma" pitchFamily="34"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37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Arial" charset="0"/>
              <a:cs typeface="Arial" charset="0"/>
            </a:endParaRPr>
          </a:p>
        </p:txBody>
      </p:sp>
    </p:spTree>
    <p:extLst>
      <p:ext uri="{BB962C8B-B14F-4D97-AF65-F5344CB8AC3E}">
        <p14:creationId xmlns:p14="http://schemas.microsoft.com/office/powerpoint/2010/main" val="155086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A7A9C77-68DE-43A1-9C58-471C18774BCB}" type="slidenum">
              <a:rPr lang="en-US" smtClean="0">
                <a:latin typeface="Tahoma" pitchFamily="34" charset="0"/>
              </a:rPr>
              <a:pPr/>
              <a:t>7</a:t>
            </a:fld>
            <a:endParaRPr lang="en-US">
              <a:latin typeface="Tahoma"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Arial" charset="0"/>
              <a:cs typeface="Arial" charset="0"/>
            </a:endParaRPr>
          </a:p>
        </p:txBody>
      </p:sp>
    </p:spTree>
    <p:extLst>
      <p:ext uri="{BB962C8B-B14F-4D97-AF65-F5344CB8AC3E}">
        <p14:creationId xmlns:p14="http://schemas.microsoft.com/office/powerpoint/2010/main" val="946982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CF0674F-7912-4FD2-9775-9EB2879E386F}" type="slidenum">
              <a:rPr lang="en-US" smtClean="0">
                <a:latin typeface="Tahoma" pitchFamily="34" charset="0"/>
              </a:rPr>
              <a:pPr/>
              <a:t>8</a:t>
            </a:fld>
            <a:endParaRPr lang="en-US">
              <a:latin typeface="Tahoma"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atin typeface="Arial" charset="0"/>
              <a:cs typeface="Arial" charset="0"/>
            </a:endParaRPr>
          </a:p>
        </p:txBody>
      </p:sp>
    </p:spTree>
    <p:extLst>
      <p:ext uri="{BB962C8B-B14F-4D97-AF65-F5344CB8AC3E}">
        <p14:creationId xmlns:p14="http://schemas.microsoft.com/office/powerpoint/2010/main" val="2485777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F951406-F751-E143-A18E-CF33AC2C4231}" type="slidenum">
              <a:rPr lang="en-US" smtClean="0"/>
              <a:t>14</a:t>
            </a:fld>
            <a:endParaRPr lang="en-US"/>
          </a:p>
        </p:txBody>
      </p:sp>
    </p:spTree>
    <p:extLst>
      <p:ext uri="{BB962C8B-B14F-4D97-AF65-F5344CB8AC3E}">
        <p14:creationId xmlns:p14="http://schemas.microsoft.com/office/powerpoint/2010/main" val="4081431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C47C4DB-FC10-6746-8C74-6679CED607A4}" type="slidenum">
              <a:rPr lang="en-US" sz="1200"/>
              <a:pPr eaLnBrk="1" hangingPunct="1"/>
              <a:t>15</a:t>
            </a:fld>
            <a:endParaRPr 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842560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A902512-19D3-D345-A5B0-741F7C81F1CA}" type="slidenum">
              <a:rPr lang="en-US" sz="1200"/>
              <a:pPr eaLnBrk="1" hangingPunct="1"/>
              <a:t>16</a:t>
            </a:fld>
            <a:endParaRPr 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2066544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B83145E-F5DC-E649-BC4C-1CFB38B21C7E}" type="slidenum">
              <a:rPr lang="en-US" sz="1200"/>
              <a:pPr eaLnBrk="1" hangingPunct="1"/>
              <a:t>17</a:t>
            </a:fld>
            <a:endParaRPr 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2268272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A0CAC09-9AD7-4B48-B941-116B326B6DB4}" type="slidenum">
              <a:rPr lang="en-US" sz="1200"/>
              <a:pPr eaLnBrk="1" hangingPunct="1"/>
              <a:t>25</a:t>
            </a:fld>
            <a:endParaRPr 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ndParaRPr>
          </a:p>
        </p:txBody>
      </p:sp>
    </p:spTree>
    <p:extLst>
      <p:ext uri="{BB962C8B-B14F-4D97-AF65-F5344CB8AC3E}">
        <p14:creationId xmlns:p14="http://schemas.microsoft.com/office/powerpoint/2010/main" val="3337105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US">
                  <a:latin typeface="Tahoma"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a:latin typeface="Tahoma" charset="0"/>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a:latin typeface="Tahoma" charset="0"/>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a:latin typeface="Tahoma"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a:latin typeface="Tahoma" charset="0"/>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US">
                <a:latin typeface="Tahoma"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latin typeface="Tahoma" charset="0"/>
              </a:endParaRPr>
            </a:p>
          </p:txBody>
        </p:sp>
      </p:grpSp>
      <p:sp>
        <p:nvSpPr>
          <p:cNvPr id="60428"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6042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7342F0DD-6C5A-4AC4-96FE-11C56FDA7AB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293B2C71-F38E-4D1D-9A16-736230C639B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4C033AA-5C7F-418B-B1E2-D75172D3496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B6C2E811-400B-41EC-9F34-1635A49D558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1C316E1E-C3EB-42F4-A69C-377E7C7B99D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F483F9B-6BC7-4BF9-9B5D-CB23E99FB82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976EEE12-F665-4170-9DE7-8D4263CB4A9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9EA3FF8B-C4EB-44A5-B74A-26FFADD6C86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A09FB1B6-8FC9-4ADC-AEB8-8849FA3F812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A40DF46D-BF2D-4EA1-B80A-5101B627CB8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C5A81045-D016-4409-BA3E-C7B28AC58C0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eaLnBrk="1" hangingPunct="1">
              <a:defRPr/>
            </a:pPr>
            <a:endParaRPr kumimoji="1" lang="en-US" sz="2400">
              <a:latin typeface="Tahoma" charset="0"/>
            </a:endParaRPr>
          </a:p>
        </p:txBody>
      </p:sp>
      <p:sp>
        <p:nvSpPr>
          <p:cNvPr id="5939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latin typeface="Tahoma" charset="0"/>
            </a:endParaRPr>
          </a:p>
        </p:txBody>
      </p:sp>
      <p:sp>
        <p:nvSpPr>
          <p:cNvPr id="59396"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eaLnBrk="1" hangingPunct="1">
              <a:defRPr/>
            </a:pPr>
            <a:endParaRPr kumimoji="1" lang="en-US" sz="2400">
              <a:latin typeface="Tahoma" charset="0"/>
            </a:endParaRPr>
          </a:p>
        </p:txBody>
      </p:sp>
      <p:sp>
        <p:nvSpPr>
          <p:cNvPr id="5939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latin typeface="Tahoma" charset="0"/>
            </a:endParaRPr>
          </a:p>
        </p:txBody>
      </p:sp>
      <p:sp>
        <p:nvSpPr>
          <p:cNvPr id="5939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eaLnBrk="1" hangingPunct="1">
              <a:defRPr/>
            </a:pPr>
            <a:endParaRPr kumimoji="1" lang="en-US" sz="2400">
              <a:latin typeface="Tahoma" charset="0"/>
            </a:endParaRPr>
          </a:p>
        </p:txBody>
      </p:sp>
      <p:sp>
        <p:nvSpPr>
          <p:cNvPr id="59399"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eaLnBrk="1" hangingPunct="1">
              <a:defRPr/>
            </a:pPr>
            <a:endParaRPr kumimoji="1" lang="en-US" sz="2400">
              <a:latin typeface="Tahoma" charset="0"/>
            </a:endParaRPr>
          </a:p>
        </p:txBody>
      </p:sp>
      <p:sp>
        <p:nvSpPr>
          <p:cNvPr id="5940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eaLnBrk="1" hangingPunct="1">
              <a:defRPr/>
            </a:pPr>
            <a:endParaRPr kumimoji="1" lang="en-US" sz="2400">
              <a:latin typeface="Tahoma" charset="0"/>
            </a:endParaRPr>
          </a:p>
        </p:txBody>
      </p:sp>
      <p:sp>
        <p:nvSpPr>
          <p:cNvPr id="1033"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9403"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Tahoma" charset="0"/>
              </a:defRPr>
            </a:lvl1pPr>
          </a:lstStyle>
          <a:p>
            <a:pPr>
              <a:defRPr/>
            </a:pPr>
            <a:endParaRPr lang="en-US"/>
          </a:p>
        </p:txBody>
      </p:sp>
      <p:sp>
        <p:nvSpPr>
          <p:cNvPr id="59404"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Tahoma" charset="0"/>
              </a:defRPr>
            </a:lvl1pPr>
          </a:lstStyle>
          <a:p>
            <a:pPr>
              <a:defRPr/>
            </a:pPr>
            <a:endParaRPr lang="en-US"/>
          </a:p>
        </p:txBody>
      </p:sp>
      <p:sp>
        <p:nvSpPr>
          <p:cNvPr id="59405"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Tahoma" charset="0"/>
              </a:defRPr>
            </a:lvl1pPr>
          </a:lstStyle>
          <a:p>
            <a:pPr>
              <a:defRPr/>
            </a:pPr>
            <a:fld id="{D955A98F-7F3D-4D5D-8700-84DD5EAA7E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8"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charset="0"/>
        </a:defRPr>
      </a:lvl2pPr>
      <a:lvl3pPr algn="l" rtl="0" eaLnBrk="0" fontAlgn="base" hangingPunct="0">
        <a:spcBef>
          <a:spcPct val="0"/>
        </a:spcBef>
        <a:spcAft>
          <a:spcPct val="0"/>
        </a:spcAft>
        <a:defRPr sz="4400">
          <a:solidFill>
            <a:schemeClr val="tx2"/>
          </a:solidFill>
          <a:latin typeface="Tahoma" charset="0"/>
        </a:defRPr>
      </a:lvl3pPr>
      <a:lvl4pPr algn="l" rtl="0" eaLnBrk="0" fontAlgn="base" hangingPunct="0">
        <a:spcBef>
          <a:spcPct val="0"/>
        </a:spcBef>
        <a:spcAft>
          <a:spcPct val="0"/>
        </a:spcAft>
        <a:defRPr sz="4400">
          <a:solidFill>
            <a:schemeClr val="tx2"/>
          </a:solidFill>
          <a:latin typeface="Tahoma" charset="0"/>
        </a:defRPr>
      </a:lvl4pPr>
      <a:lvl5pPr algn="l" rtl="0" eaLnBrk="0" fontAlgn="base" hangingPunct="0">
        <a:spcBef>
          <a:spcPct val="0"/>
        </a:spcBef>
        <a:spcAft>
          <a:spcPct val="0"/>
        </a:spcAft>
        <a:defRPr sz="4400">
          <a:solidFill>
            <a:schemeClr val="tx2"/>
          </a:solidFill>
          <a:latin typeface="Tahoma"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ata.org/sites/default/files/guide_to_athletic_training_services.pdf" TargetMode="External"/><Relationship Id="rId2" Type="http://schemas.openxmlformats.org/officeDocument/2006/relationships/hyperlink" Target="https://www.nata.org/become-athletic-trainer/athletic-training/education-overvie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gfellerwallerlaw.unc.edu/GfellerWallerLaw/gwlaw_files/Gfeller-Waller%20NCHSAA%20RTP%20Form%20June%202013_FINAL.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752600" y="4114800"/>
            <a:ext cx="9067800" cy="1828800"/>
          </a:xfrm>
        </p:spPr>
        <p:txBody>
          <a:bodyPr/>
          <a:lstStyle/>
          <a:p>
            <a:pPr algn="ctr" eaLnBrk="1" hangingPunct="1"/>
            <a:r>
              <a:rPr lang="en-US" sz="4000" i="1" dirty="0"/>
              <a:t>2016-17 </a:t>
            </a:r>
            <a:br>
              <a:rPr lang="en-US" sz="4000" i="1" dirty="0"/>
            </a:br>
            <a:r>
              <a:rPr lang="en-US" sz="4000" i="1" dirty="0"/>
              <a:t>T</a:t>
            </a:r>
            <a:r>
              <a:rPr lang="en-US" i="1" dirty="0"/>
              <a:t>uscola High School</a:t>
            </a:r>
            <a:br>
              <a:rPr lang="en-US" i="1" dirty="0"/>
            </a:br>
            <a:r>
              <a:rPr lang="en-US" sz="4000" i="1" dirty="0"/>
              <a:t>Athletic</a:t>
            </a:r>
            <a:r>
              <a:rPr lang="en-US" i="1" dirty="0"/>
              <a:t> Guidelines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0"/>
            <a:ext cx="3535680" cy="4419600"/>
          </a:xfrm>
          <a:prstGeom prst="rect">
            <a:avLst/>
          </a:prstGeom>
        </p:spPr>
      </p:pic>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Sports Medicine 101</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2646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What is athletic training?</a:t>
            </a:r>
            <a:endParaRPr lang="en-US" dirty="0"/>
          </a:p>
        </p:txBody>
      </p:sp>
      <p:sp>
        <p:nvSpPr>
          <p:cNvPr id="3" name="Content Placeholder 2"/>
          <p:cNvSpPr>
            <a:spLocks noGrp="1"/>
          </p:cNvSpPr>
          <p:nvPr>
            <p:ph idx="1"/>
          </p:nvPr>
        </p:nvSpPr>
        <p:spPr>
          <a:xfrm>
            <a:off x="152400" y="2017713"/>
            <a:ext cx="8802688" cy="4114800"/>
          </a:xfrm>
        </p:spPr>
        <p:txBody>
          <a:bodyPr/>
          <a:lstStyle/>
          <a:p>
            <a:r>
              <a:rPr lang="en-US" sz="2400" dirty="0"/>
              <a:t>Athletic training encompasses the prevention, examination, diagnosis, treatment and rehabilitation of emergent, acute or chronic injuries and medical conditions. </a:t>
            </a:r>
          </a:p>
          <a:p>
            <a:r>
              <a:rPr lang="en-US" sz="2400" dirty="0"/>
              <a:t>Athletic training is recognized by the American Medical Association (AMA), Health Resources Services Administration (HRSA) and the Department of Health and Human Services (HHS) as an allied health care profession.</a:t>
            </a:r>
          </a:p>
        </p:txBody>
      </p:sp>
    </p:spTree>
    <p:extLst>
      <p:ext uri="{BB962C8B-B14F-4D97-AF65-F5344CB8AC3E}">
        <p14:creationId xmlns:p14="http://schemas.microsoft.com/office/powerpoint/2010/main" val="3774164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Who are athletic trainers?</a:t>
            </a:r>
            <a:endParaRPr lang="en-US" dirty="0"/>
          </a:p>
        </p:txBody>
      </p:sp>
      <p:sp>
        <p:nvSpPr>
          <p:cNvPr id="3" name="Content Placeholder 2"/>
          <p:cNvSpPr>
            <a:spLocks noGrp="1"/>
          </p:cNvSpPr>
          <p:nvPr>
            <p:ph idx="1"/>
          </p:nvPr>
        </p:nvSpPr>
        <p:spPr>
          <a:xfrm>
            <a:off x="152400" y="2017712"/>
            <a:ext cx="8802688" cy="4687887"/>
          </a:xfrm>
        </p:spPr>
        <p:txBody>
          <a:bodyPr/>
          <a:lstStyle/>
          <a:p>
            <a:r>
              <a:rPr lang="en-US" sz="1900" dirty="0"/>
              <a:t>Athletic trainers (ATs) are highly qualified, multi-skilled health care professionals who collaborate with physicians to provide preventative services, emergency care, clinical diagnosis, therapeutic intervention and rehabilitation of injuries and medical conditions. Athletic trainers work under the direction of a physician as prescribed by state licensure statutes.</a:t>
            </a:r>
          </a:p>
          <a:p>
            <a:r>
              <a:rPr lang="en-US" sz="1900" dirty="0"/>
              <a:t>Athletic trainers are sometimes confused with personal trainers. There is, however, a large difference in the education, skillset, job duties and patients of an athletic trainer and a personal trainer. The athletic training academic curriculum and clinical training follows the medical model. Athletic trainers must graduate from an accredited baccalaureate or master’s program, and 70% of ATs have a master’s degree. Learn more about the </a:t>
            </a:r>
            <a:r>
              <a:rPr lang="en-US" sz="1900" dirty="0">
                <a:hlinkClick r:id="rId2"/>
              </a:rPr>
              <a:t>education of athletic trainers</a:t>
            </a:r>
            <a:r>
              <a:rPr lang="en-US" sz="1900" dirty="0"/>
              <a:t>.</a:t>
            </a:r>
          </a:p>
          <a:p>
            <a:r>
              <a:rPr lang="en-US" sz="1900" dirty="0">
                <a:hlinkClick r:id="rId3"/>
              </a:rPr>
              <a:t>The Guide to Athletic Training Services</a:t>
            </a:r>
            <a:r>
              <a:rPr lang="en-US" sz="1900" dirty="0"/>
              <a:t> (pdf) describes the qualifications of athletic trainers and the clinical tasks they routinely perform in the delivery of quality health care.</a:t>
            </a:r>
          </a:p>
          <a:p>
            <a:endParaRPr lang="en-US" dirty="0"/>
          </a:p>
        </p:txBody>
      </p:sp>
    </p:spTree>
    <p:extLst>
      <p:ext uri="{BB962C8B-B14F-4D97-AF65-F5344CB8AC3E}">
        <p14:creationId xmlns:p14="http://schemas.microsoft.com/office/powerpoint/2010/main" val="570676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Your Own Risk</a:t>
            </a:r>
          </a:p>
        </p:txBody>
      </p:sp>
      <p:sp>
        <p:nvSpPr>
          <p:cNvPr id="3" name="Content Placeholder 2"/>
          <p:cNvSpPr>
            <a:spLocks noGrp="1"/>
          </p:cNvSpPr>
          <p:nvPr>
            <p:ph idx="1"/>
          </p:nvPr>
        </p:nvSpPr>
        <p:spPr/>
        <p:txBody>
          <a:bodyPr/>
          <a:lstStyle/>
          <a:p>
            <a:r>
              <a:rPr lang="en-US" dirty="0"/>
              <a:t>http://www.atyourownrisk.org/</a:t>
            </a:r>
          </a:p>
        </p:txBody>
      </p:sp>
    </p:spTree>
    <p:extLst>
      <p:ext uri="{BB962C8B-B14F-4D97-AF65-F5344CB8AC3E}">
        <p14:creationId xmlns:p14="http://schemas.microsoft.com/office/powerpoint/2010/main" val="3858571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Sports Medicine 101	</a:t>
            </a:r>
          </a:p>
        </p:txBody>
      </p:sp>
      <p:sp>
        <p:nvSpPr>
          <p:cNvPr id="3" name="Content Placeholder 2"/>
          <p:cNvSpPr>
            <a:spLocks noGrp="1"/>
          </p:cNvSpPr>
          <p:nvPr>
            <p:ph idx="1"/>
          </p:nvPr>
        </p:nvSpPr>
        <p:spPr>
          <a:xfrm>
            <a:off x="381000" y="2286000"/>
            <a:ext cx="7772400" cy="4114800"/>
          </a:xfrm>
        </p:spPr>
        <p:txBody>
          <a:bodyPr/>
          <a:lstStyle/>
          <a:p>
            <a:r>
              <a:rPr lang="en-US" dirty="0"/>
              <a:t>What are the signs of inflammation?</a:t>
            </a:r>
          </a:p>
          <a:p>
            <a:r>
              <a:rPr lang="en-US" dirty="0"/>
              <a:t>ICE vs. Heat</a:t>
            </a:r>
          </a:p>
          <a:p>
            <a:r>
              <a:rPr lang="en-US" dirty="0"/>
              <a:t>Tips on proper stretching</a:t>
            </a:r>
          </a:p>
          <a:p>
            <a:r>
              <a:rPr lang="en-US" dirty="0"/>
              <a:t>Sprains and Strains</a:t>
            </a:r>
          </a:p>
          <a:p>
            <a:r>
              <a:rPr lang="en-US" dirty="0"/>
              <a:t>Importance of hydration</a:t>
            </a:r>
          </a:p>
          <a:p>
            <a:r>
              <a:rPr lang="en-US" dirty="0"/>
              <a:t>Top 5 things you shouldn’t do in the gym!!</a:t>
            </a:r>
          </a:p>
        </p:txBody>
      </p:sp>
      <p:pic>
        <p:nvPicPr>
          <p:cNvPr id="4" name="Picture 3"/>
          <p:cNvPicPr>
            <a:picLocks noChangeAspect="1"/>
          </p:cNvPicPr>
          <p:nvPr/>
        </p:nvPicPr>
        <p:blipFill>
          <a:blip r:embed="rId3"/>
          <a:stretch>
            <a:fillRect/>
          </a:stretch>
        </p:blipFill>
        <p:spPr>
          <a:xfrm>
            <a:off x="5651500" y="2819400"/>
            <a:ext cx="3492500" cy="2324100"/>
          </a:xfrm>
          <a:prstGeom prst="rect">
            <a:avLst/>
          </a:prstGeom>
        </p:spPr>
      </p:pic>
    </p:spTree>
    <p:extLst>
      <p:ext uri="{BB962C8B-B14F-4D97-AF65-F5344CB8AC3E}">
        <p14:creationId xmlns:p14="http://schemas.microsoft.com/office/powerpoint/2010/main" val="1868022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026222" y="762000"/>
            <a:ext cx="7772400" cy="762000"/>
          </a:xfrm>
        </p:spPr>
        <p:txBody>
          <a:bodyPr/>
          <a:lstStyle/>
          <a:p>
            <a:pPr fontAlgn="auto">
              <a:spcAft>
                <a:spcPts val="0"/>
              </a:spcAft>
              <a:defRPr/>
            </a:pPr>
            <a:r>
              <a:rPr lang="en-US" dirty="0">
                <a:ea typeface="+mj-ea"/>
                <a:cs typeface="+mj-cs"/>
              </a:rPr>
              <a:t>Inflammation</a:t>
            </a:r>
          </a:p>
        </p:txBody>
      </p:sp>
      <p:sp>
        <p:nvSpPr>
          <p:cNvPr id="29699" name="Rectangle 3"/>
          <p:cNvSpPr>
            <a:spLocks noGrp="1" noChangeArrowheads="1"/>
          </p:cNvSpPr>
          <p:nvPr>
            <p:ph idx="1"/>
          </p:nvPr>
        </p:nvSpPr>
        <p:spPr>
          <a:xfrm>
            <a:off x="381000" y="2133600"/>
            <a:ext cx="7772400" cy="4114800"/>
          </a:xfrm>
        </p:spPr>
        <p:txBody>
          <a:bodyPr/>
          <a:lstStyle/>
          <a:p>
            <a:pPr>
              <a:lnSpc>
                <a:spcPct val="90000"/>
              </a:lnSpc>
            </a:pPr>
            <a:r>
              <a:rPr lang="en-US">
                <a:latin typeface="Book Antiqua" charset="0"/>
              </a:rPr>
              <a:t>The body</a:t>
            </a:r>
            <a:r>
              <a:rPr lang="ja-JP" altLang="en-US">
                <a:latin typeface="Book Antiqua" charset="0"/>
              </a:rPr>
              <a:t>’</a:t>
            </a:r>
            <a:r>
              <a:rPr lang="en-US">
                <a:latin typeface="Book Antiqua" charset="0"/>
              </a:rPr>
              <a:t>s response to injury.</a:t>
            </a:r>
          </a:p>
          <a:p>
            <a:pPr>
              <a:lnSpc>
                <a:spcPct val="90000"/>
              </a:lnSpc>
            </a:pPr>
            <a:r>
              <a:rPr lang="en-US">
                <a:latin typeface="Book Antiqua" charset="0"/>
              </a:rPr>
              <a:t>Beginning stage to healing.</a:t>
            </a:r>
          </a:p>
          <a:p>
            <a:pPr>
              <a:lnSpc>
                <a:spcPct val="90000"/>
              </a:lnSpc>
            </a:pPr>
            <a:r>
              <a:rPr lang="en-US">
                <a:latin typeface="Book Antiqua" charset="0"/>
              </a:rPr>
              <a:t>5 cardinal signs of inflammation:</a:t>
            </a:r>
          </a:p>
          <a:p>
            <a:pPr lvl="1">
              <a:lnSpc>
                <a:spcPct val="90000"/>
              </a:lnSpc>
            </a:pPr>
            <a:r>
              <a:rPr lang="en-US">
                <a:latin typeface="Book Antiqua" charset="0"/>
              </a:rPr>
              <a:t>Heat</a:t>
            </a:r>
          </a:p>
          <a:p>
            <a:pPr lvl="1">
              <a:lnSpc>
                <a:spcPct val="90000"/>
              </a:lnSpc>
            </a:pPr>
            <a:r>
              <a:rPr lang="en-US">
                <a:latin typeface="Book Antiqua" charset="0"/>
              </a:rPr>
              <a:t>Redness</a:t>
            </a:r>
          </a:p>
          <a:p>
            <a:pPr lvl="1">
              <a:lnSpc>
                <a:spcPct val="90000"/>
              </a:lnSpc>
            </a:pPr>
            <a:r>
              <a:rPr lang="en-US">
                <a:latin typeface="Book Antiqua" charset="0"/>
              </a:rPr>
              <a:t>Swelling</a:t>
            </a:r>
          </a:p>
          <a:p>
            <a:pPr lvl="1">
              <a:lnSpc>
                <a:spcPct val="90000"/>
              </a:lnSpc>
            </a:pPr>
            <a:r>
              <a:rPr lang="en-US">
                <a:latin typeface="Book Antiqua" charset="0"/>
              </a:rPr>
              <a:t>Pain</a:t>
            </a:r>
          </a:p>
          <a:p>
            <a:pPr lvl="1">
              <a:lnSpc>
                <a:spcPct val="90000"/>
              </a:lnSpc>
            </a:pPr>
            <a:r>
              <a:rPr lang="en-US">
                <a:latin typeface="Book Antiqua" charset="0"/>
              </a:rPr>
              <a:t>Loss of Range of Motion</a:t>
            </a:r>
          </a:p>
        </p:txBody>
      </p:sp>
      <p:pic>
        <p:nvPicPr>
          <p:cNvPr id="2" name="Picture 1"/>
          <p:cNvPicPr>
            <a:picLocks noChangeAspect="1"/>
          </p:cNvPicPr>
          <p:nvPr/>
        </p:nvPicPr>
        <p:blipFill>
          <a:blip r:embed="rId3"/>
          <a:stretch>
            <a:fillRect/>
          </a:stretch>
        </p:blipFill>
        <p:spPr>
          <a:xfrm>
            <a:off x="5334000" y="3962400"/>
            <a:ext cx="3492500" cy="2324100"/>
          </a:xfrm>
          <a:prstGeom prst="rect">
            <a:avLst/>
          </a:prstGeom>
        </p:spPr>
      </p:pic>
    </p:spTree>
    <p:extLst>
      <p:ext uri="{BB962C8B-B14F-4D97-AF65-F5344CB8AC3E}">
        <p14:creationId xmlns:p14="http://schemas.microsoft.com/office/powerpoint/2010/main" val="450896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Cubarohands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450" y="457200"/>
            <a:ext cx="8037513" cy="5986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38733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descr="DSCN01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42900"/>
            <a:ext cx="8305800" cy="6229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731328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Ice vs. Heat</a:t>
            </a:r>
          </a:p>
        </p:txBody>
      </p:sp>
      <p:sp>
        <p:nvSpPr>
          <p:cNvPr id="3" name="Content Placeholder 2"/>
          <p:cNvSpPr>
            <a:spLocks noGrp="1"/>
          </p:cNvSpPr>
          <p:nvPr>
            <p:ph idx="1"/>
          </p:nvPr>
        </p:nvSpPr>
        <p:spPr>
          <a:xfrm>
            <a:off x="609600" y="1905000"/>
            <a:ext cx="7772400" cy="3886200"/>
          </a:xfrm>
        </p:spPr>
        <p:txBody>
          <a:bodyPr/>
          <a:lstStyle/>
          <a:p>
            <a:r>
              <a:rPr lang="en-US" sz="2500" dirty="0"/>
              <a:t>What does ICE do?</a:t>
            </a:r>
          </a:p>
          <a:p>
            <a:pPr lvl="1"/>
            <a:r>
              <a:rPr lang="en-US" sz="2500" dirty="0"/>
              <a:t>Constricts blood vessels to decrease blood flow</a:t>
            </a:r>
          </a:p>
          <a:p>
            <a:pPr lvl="2"/>
            <a:r>
              <a:rPr lang="en-US" sz="2500" dirty="0"/>
              <a:t>Decreases Inflammation</a:t>
            </a:r>
          </a:p>
          <a:p>
            <a:pPr lvl="1"/>
            <a:r>
              <a:rPr lang="en-US" sz="2500" dirty="0"/>
              <a:t>Decreases muscle spasms</a:t>
            </a:r>
          </a:p>
          <a:p>
            <a:pPr lvl="1"/>
            <a:r>
              <a:rPr lang="en-US" sz="2500" dirty="0"/>
              <a:t>Decreases pain</a:t>
            </a:r>
          </a:p>
          <a:p>
            <a:r>
              <a:rPr lang="en-US" sz="2500" dirty="0"/>
              <a:t>What does HEAT do?</a:t>
            </a:r>
          </a:p>
          <a:p>
            <a:pPr lvl="1"/>
            <a:r>
              <a:rPr lang="en-US" sz="2500" dirty="0"/>
              <a:t>Increases blood flow to treatment area for healing</a:t>
            </a:r>
          </a:p>
          <a:p>
            <a:pPr lvl="1"/>
            <a:r>
              <a:rPr lang="en-US" sz="2500" dirty="0"/>
              <a:t>Improves flexibility and stretching abilities</a:t>
            </a:r>
          </a:p>
          <a:p>
            <a:pPr lvl="1"/>
            <a:r>
              <a:rPr lang="en-US" dirty="0"/>
              <a:t>Relaxes soft tissue (muscles)</a:t>
            </a:r>
          </a:p>
        </p:txBody>
      </p:sp>
      <p:pic>
        <p:nvPicPr>
          <p:cNvPr id="4" name="Picture 3"/>
          <p:cNvPicPr>
            <a:picLocks noChangeAspect="1"/>
          </p:cNvPicPr>
          <p:nvPr/>
        </p:nvPicPr>
        <p:blipFill>
          <a:blip r:embed="rId2"/>
          <a:stretch>
            <a:fillRect/>
          </a:stretch>
        </p:blipFill>
        <p:spPr>
          <a:xfrm>
            <a:off x="5257800" y="609600"/>
            <a:ext cx="3326738" cy="1732899"/>
          </a:xfrm>
          <a:prstGeom prst="rect">
            <a:avLst/>
          </a:prstGeom>
        </p:spPr>
      </p:pic>
    </p:spTree>
    <p:extLst>
      <p:ext uri="{BB962C8B-B14F-4D97-AF65-F5344CB8AC3E}">
        <p14:creationId xmlns:p14="http://schemas.microsoft.com/office/powerpoint/2010/main" val="3944173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8229600" cy="1143000"/>
          </a:xfrm>
        </p:spPr>
        <p:txBody>
          <a:bodyPr/>
          <a:lstStyle/>
          <a:p>
            <a:r>
              <a:rPr lang="en-US" dirty="0"/>
              <a:t>Ice vs. Heat</a:t>
            </a:r>
          </a:p>
        </p:txBody>
      </p:sp>
      <p:sp>
        <p:nvSpPr>
          <p:cNvPr id="4" name="Text Placeholder 3"/>
          <p:cNvSpPr>
            <a:spLocks noGrp="1"/>
          </p:cNvSpPr>
          <p:nvPr>
            <p:ph type="body" idx="1"/>
          </p:nvPr>
        </p:nvSpPr>
        <p:spPr>
          <a:xfrm>
            <a:off x="508236" y="1869475"/>
            <a:ext cx="4040188" cy="639762"/>
          </a:xfrm>
        </p:spPr>
        <p:txBody>
          <a:bodyPr/>
          <a:lstStyle/>
          <a:p>
            <a:r>
              <a:rPr lang="en-US" dirty="0"/>
              <a:t>Use Ice 		</a:t>
            </a:r>
          </a:p>
        </p:txBody>
      </p:sp>
      <p:sp>
        <p:nvSpPr>
          <p:cNvPr id="5" name="Content Placeholder 4"/>
          <p:cNvSpPr>
            <a:spLocks noGrp="1"/>
          </p:cNvSpPr>
          <p:nvPr>
            <p:ph sz="half" idx="2"/>
          </p:nvPr>
        </p:nvSpPr>
        <p:spPr>
          <a:xfrm>
            <a:off x="381000" y="2590800"/>
            <a:ext cx="4040188" cy="3951288"/>
          </a:xfrm>
        </p:spPr>
        <p:txBody>
          <a:bodyPr/>
          <a:lstStyle/>
          <a:p>
            <a:r>
              <a:rPr lang="en-US" dirty="0"/>
              <a:t>Acute injury (new)</a:t>
            </a:r>
          </a:p>
          <a:p>
            <a:r>
              <a:rPr lang="en-US" dirty="0"/>
              <a:t>Presences of swelling, discoloration, and loss of function.</a:t>
            </a:r>
          </a:p>
          <a:p>
            <a:r>
              <a:rPr lang="en-US" dirty="0"/>
              <a:t>Pain</a:t>
            </a:r>
          </a:p>
          <a:p>
            <a:r>
              <a:rPr lang="en-US" dirty="0"/>
              <a:t>Contusions</a:t>
            </a:r>
          </a:p>
          <a:p>
            <a:r>
              <a:rPr lang="en-US" dirty="0"/>
              <a:t>First degree burns</a:t>
            </a:r>
          </a:p>
          <a:p>
            <a:pPr marL="0" indent="0">
              <a:buNone/>
            </a:pPr>
            <a:endParaRPr lang="en-US" dirty="0"/>
          </a:p>
        </p:txBody>
      </p:sp>
      <p:sp>
        <p:nvSpPr>
          <p:cNvPr id="6" name="Text Placeholder 5"/>
          <p:cNvSpPr>
            <a:spLocks noGrp="1"/>
          </p:cNvSpPr>
          <p:nvPr>
            <p:ph type="body" sz="quarter" idx="3"/>
          </p:nvPr>
        </p:nvSpPr>
        <p:spPr>
          <a:xfrm>
            <a:off x="4679547" y="1828800"/>
            <a:ext cx="4041775" cy="639762"/>
          </a:xfrm>
        </p:spPr>
        <p:txBody>
          <a:bodyPr/>
          <a:lstStyle/>
          <a:p>
            <a:r>
              <a:rPr lang="en-US" dirty="0"/>
              <a:t>Use Heat</a:t>
            </a:r>
          </a:p>
        </p:txBody>
      </p:sp>
      <p:sp>
        <p:nvSpPr>
          <p:cNvPr id="7" name="Content Placeholder 6"/>
          <p:cNvSpPr>
            <a:spLocks noGrp="1"/>
          </p:cNvSpPr>
          <p:nvPr>
            <p:ph sz="quarter" idx="4"/>
          </p:nvPr>
        </p:nvSpPr>
        <p:spPr>
          <a:xfrm>
            <a:off x="4582946" y="2516832"/>
            <a:ext cx="4041775" cy="3951288"/>
          </a:xfrm>
        </p:spPr>
        <p:txBody>
          <a:bodyPr/>
          <a:lstStyle/>
          <a:p>
            <a:r>
              <a:rPr lang="en-US" dirty="0"/>
              <a:t>Pain has diminished</a:t>
            </a:r>
          </a:p>
          <a:p>
            <a:r>
              <a:rPr lang="en-US" dirty="0"/>
              <a:t>No presence of discoloration or swelling.</a:t>
            </a:r>
          </a:p>
          <a:p>
            <a:r>
              <a:rPr lang="en-US" dirty="0"/>
              <a:t>Chief Complaint:  stiffness, loss of ROM</a:t>
            </a:r>
          </a:p>
          <a:p>
            <a:pPr marL="0" indent="0">
              <a:buNone/>
            </a:pPr>
            <a:endParaRPr lang="en-US" dirty="0"/>
          </a:p>
        </p:txBody>
      </p:sp>
    </p:spTree>
    <p:extLst>
      <p:ext uri="{BB962C8B-B14F-4D97-AF65-F5344CB8AC3E}">
        <p14:creationId xmlns:p14="http://schemas.microsoft.com/office/powerpoint/2010/main" val="333287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a:t>Necessary Forms</a:t>
            </a:r>
            <a:r>
              <a:rPr lang="en-US"/>
              <a:t>:</a:t>
            </a:r>
            <a:br>
              <a:rPr lang="en-US"/>
            </a:br>
            <a:endParaRPr lang="en-US"/>
          </a:p>
        </p:txBody>
      </p:sp>
      <p:sp>
        <p:nvSpPr>
          <p:cNvPr id="4099" name="Rectangle 3"/>
          <p:cNvSpPr>
            <a:spLocks noGrp="1" noChangeArrowheads="1"/>
          </p:cNvSpPr>
          <p:nvPr>
            <p:ph type="body" idx="1"/>
          </p:nvPr>
        </p:nvSpPr>
        <p:spPr>
          <a:xfrm>
            <a:off x="304800" y="2017713"/>
            <a:ext cx="8650288" cy="4114800"/>
          </a:xfrm>
        </p:spPr>
        <p:txBody>
          <a:bodyPr/>
          <a:lstStyle/>
          <a:p>
            <a:pPr eaLnBrk="1" hangingPunct="1"/>
            <a:r>
              <a:rPr lang="en-US" dirty="0"/>
              <a:t>Pre-Participation Form (signed &amp; dated)</a:t>
            </a:r>
          </a:p>
          <a:p>
            <a:pPr eaLnBrk="1" hangingPunct="1"/>
            <a:r>
              <a:rPr lang="en-US" dirty="0"/>
              <a:t>Consent to treat (signed &amp; dated)</a:t>
            </a:r>
          </a:p>
          <a:p>
            <a:pPr eaLnBrk="1" hangingPunct="1"/>
            <a:r>
              <a:rPr lang="en-US" dirty="0"/>
              <a:t>Concussion Form (Checked, Initialed, Signed &amp; Dated)</a:t>
            </a:r>
          </a:p>
          <a:p>
            <a:pPr eaLnBrk="1" hangingPunct="1"/>
            <a:r>
              <a:rPr lang="en-US" dirty="0"/>
              <a:t>Physical Exam – every 365 days + 30</a:t>
            </a:r>
          </a:p>
          <a:p>
            <a:pPr lvl="1" eaLnBrk="1" hangingPunct="1"/>
            <a:r>
              <a:rPr lang="en-US" dirty="0"/>
              <a:t> Must be kept up to date.</a:t>
            </a:r>
          </a:p>
        </p:txBody>
      </p:sp>
    </p:spTree>
  </p:cSld>
  <p:clrMapOvr>
    <a:masterClrMapping/>
  </p:clrMapOvr>
  <p:transition>
    <p:checke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19088"/>
            <a:ext cx="8229600" cy="1143000"/>
          </a:xfrm>
        </p:spPr>
        <p:txBody>
          <a:bodyPr/>
          <a:lstStyle/>
          <a:p>
            <a:r>
              <a:rPr lang="en-US" dirty="0"/>
              <a:t>Ice vs. Heat</a:t>
            </a:r>
          </a:p>
        </p:txBody>
      </p:sp>
      <p:sp>
        <p:nvSpPr>
          <p:cNvPr id="3" name="Text Placeholder 2"/>
          <p:cNvSpPr>
            <a:spLocks noGrp="1"/>
          </p:cNvSpPr>
          <p:nvPr>
            <p:ph type="body" idx="1"/>
          </p:nvPr>
        </p:nvSpPr>
        <p:spPr>
          <a:xfrm>
            <a:off x="492919" y="2057400"/>
            <a:ext cx="4040188" cy="639762"/>
          </a:xfrm>
        </p:spPr>
        <p:txBody>
          <a:bodyPr/>
          <a:lstStyle/>
          <a:p>
            <a:r>
              <a:rPr lang="en-US" dirty="0"/>
              <a:t>Do Not Use Ice	</a:t>
            </a:r>
          </a:p>
        </p:txBody>
      </p:sp>
      <p:sp>
        <p:nvSpPr>
          <p:cNvPr id="4" name="Content Placeholder 3"/>
          <p:cNvSpPr>
            <a:spLocks noGrp="1"/>
          </p:cNvSpPr>
          <p:nvPr>
            <p:ph sz="half" idx="2"/>
          </p:nvPr>
        </p:nvSpPr>
        <p:spPr>
          <a:xfrm>
            <a:off x="381000" y="2819400"/>
            <a:ext cx="4040188" cy="3951288"/>
          </a:xfrm>
        </p:spPr>
        <p:txBody>
          <a:bodyPr>
            <a:normAutofit/>
          </a:bodyPr>
          <a:lstStyle/>
          <a:p>
            <a:pPr lvl="1">
              <a:lnSpc>
                <a:spcPct val="200000"/>
              </a:lnSpc>
            </a:pPr>
            <a:r>
              <a:rPr lang="en-US" sz="2000" dirty="0"/>
              <a:t>Raynaud’s Disease</a:t>
            </a:r>
          </a:p>
          <a:p>
            <a:pPr lvl="1">
              <a:lnSpc>
                <a:spcPct val="200000"/>
              </a:lnSpc>
            </a:pPr>
            <a:r>
              <a:rPr lang="en-US" sz="2000" dirty="0"/>
              <a:t>Impaired Sensation</a:t>
            </a:r>
          </a:p>
          <a:p>
            <a:pPr lvl="1">
              <a:lnSpc>
                <a:spcPct val="200000"/>
              </a:lnSpc>
            </a:pPr>
            <a:r>
              <a:rPr lang="en-US" sz="2000" dirty="0"/>
              <a:t>Peripheral Vascular Disease</a:t>
            </a:r>
          </a:p>
          <a:p>
            <a:pPr lvl="1">
              <a:lnSpc>
                <a:spcPct val="200000"/>
              </a:lnSpc>
            </a:pPr>
            <a:r>
              <a:rPr lang="en-US" sz="2000" dirty="0"/>
              <a:t>Uncovered wound</a:t>
            </a:r>
          </a:p>
        </p:txBody>
      </p:sp>
      <p:sp>
        <p:nvSpPr>
          <p:cNvPr id="5" name="Text Placeholder 4"/>
          <p:cNvSpPr>
            <a:spLocks noGrp="1"/>
          </p:cNvSpPr>
          <p:nvPr>
            <p:ph type="body" sz="quarter" idx="3"/>
          </p:nvPr>
        </p:nvSpPr>
        <p:spPr>
          <a:xfrm>
            <a:off x="4648200" y="2044995"/>
            <a:ext cx="4041775" cy="639762"/>
          </a:xfrm>
        </p:spPr>
        <p:txBody>
          <a:bodyPr/>
          <a:lstStyle/>
          <a:p>
            <a:r>
              <a:rPr lang="en-US" dirty="0"/>
              <a:t>Do Not Use Heat</a:t>
            </a:r>
          </a:p>
        </p:txBody>
      </p:sp>
      <p:sp>
        <p:nvSpPr>
          <p:cNvPr id="6" name="Content Placeholder 5"/>
          <p:cNvSpPr>
            <a:spLocks noGrp="1"/>
          </p:cNvSpPr>
          <p:nvPr>
            <p:ph sz="quarter" idx="4"/>
          </p:nvPr>
        </p:nvSpPr>
        <p:spPr>
          <a:xfrm>
            <a:off x="4648200" y="2928494"/>
            <a:ext cx="4041775" cy="3951288"/>
          </a:xfrm>
        </p:spPr>
        <p:txBody>
          <a:bodyPr/>
          <a:lstStyle/>
          <a:p>
            <a:r>
              <a:rPr lang="en-US" dirty="0"/>
              <a:t>Fever present</a:t>
            </a:r>
          </a:p>
          <a:p>
            <a:r>
              <a:rPr lang="en-US" dirty="0"/>
              <a:t>Impaired sensations</a:t>
            </a:r>
          </a:p>
          <a:p>
            <a:r>
              <a:rPr lang="en-US" dirty="0"/>
              <a:t>Infection</a:t>
            </a:r>
          </a:p>
          <a:p>
            <a:r>
              <a:rPr lang="en-US" dirty="0"/>
              <a:t> Open wound</a:t>
            </a:r>
          </a:p>
          <a:p>
            <a:r>
              <a:rPr lang="en-US" dirty="0"/>
              <a:t>Peripheral Vascular Disease</a:t>
            </a:r>
          </a:p>
        </p:txBody>
      </p:sp>
    </p:spTree>
    <p:extLst>
      <p:ext uri="{BB962C8B-B14F-4D97-AF65-F5344CB8AC3E}">
        <p14:creationId xmlns:p14="http://schemas.microsoft.com/office/powerpoint/2010/main" val="26588799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97429"/>
            <a:ext cx="8229600" cy="1143000"/>
          </a:xfrm>
        </p:spPr>
        <p:txBody>
          <a:bodyPr/>
          <a:lstStyle/>
          <a:p>
            <a:r>
              <a:rPr lang="en-US" dirty="0"/>
              <a:t>Ice vs. Heat	</a:t>
            </a:r>
          </a:p>
        </p:txBody>
      </p:sp>
      <p:sp>
        <p:nvSpPr>
          <p:cNvPr id="9" name="Text Placeholder 8"/>
          <p:cNvSpPr>
            <a:spLocks noGrp="1"/>
          </p:cNvSpPr>
          <p:nvPr>
            <p:ph type="body" idx="1"/>
          </p:nvPr>
        </p:nvSpPr>
        <p:spPr>
          <a:xfrm>
            <a:off x="457200" y="1856291"/>
            <a:ext cx="4040188" cy="639762"/>
          </a:xfrm>
        </p:spPr>
        <p:txBody>
          <a:bodyPr/>
          <a:lstStyle/>
          <a:p>
            <a:r>
              <a:rPr lang="en-US" dirty="0"/>
              <a:t>ICE	</a:t>
            </a:r>
          </a:p>
        </p:txBody>
      </p:sp>
      <p:sp>
        <p:nvSpPr>
          <p:cNvPr id="7" name="Content Placeholder 6"/>
          <p:cNvSpPr>
            <a:spLocks noGrp="1"/>
          </p:cNvSpPr>
          <p:nvPr>
            <p:ph sz="half" idx="2"/>
          </p:nvPr>
        </p:nvSpPr>
        <p:spPr>
          <a:xfrm>
            <a:off x="457200" y="2743200"/>
            <a:ext cx="4040188" cy="3951288"/>
          </a:xfrm>
        </p:spPr>
        <p:txBody>
          <a:bodyPr/>
          <a:lstStyle/>
          <a:p>
            <a:r>
              <a:rPr lang="en-US" dirty="0"/>
              <a:t>Ice Pack – 15-20 Minutes</a:t>
            </a:r>
          </a:p>
          <a:p>
            <a:r>
              <a:rPr lang="en-US" dirty="0"/>
              <a:t>Ice Bath – 15-20 Minutes</a:t>
            </a:r>
          </a:p>
          <a:p>
            <a:pPr lvl="1"/>
            <a:r>
              <a:rPr lang="en-US" dirty="0"/>
              <a:t>For extremities</a:t>
            </a:r>
          </a:p>
          <a:p>
            <a:r>
              <a:rPr lang="en-US" dirty="0"/>
              <a:t>Ice Cup (massage) 7-10 Minutes</a:t>
            </a:r>
          </a:p>
          <a:p>
            <a:r>
              <a:rPr lang="en-US" dirty="0"/>
              <a:t>RICE</a:t>
            </a:r>
          </a:p>
        </p:txBody>
      </p:sp>
      <p:sp>
        <p:nvSpPr>
          <p:cNvPr id="10" name="Text Placeholder 9"/>
          <p:cNvSpPr>
            <a:spLocks noGrp="1"/>
          </p:cNvSpPr>
          <p:nvPr>
            <p:ph type="body" sz="quarter" idx="3"/>
          </p:nvPr>
        </p:nvSpPr>
        <p:spPr>
          <a:xfrm>
            <a:off x="4645025" y="1850419"/>
            <a:ext cx="4041775" cy="639762"/>
          </a:xfrm>
        </p:spPr>
        <p:txBody>
          <a:bodyPr/>
          <a:lstStyle/>
          <a:p>
            <a:r>
              <a:rPr lang="en-US" dirty="0"/>
              <a:t>HEAT</a:t>
            </a:r>
          </a:p>
        </p:txBody>
      </p:sp>
      <p:sp>
        <p:nvSpPr>
          <p:cNvPr id="8" name="Content Placeholder 7"/>
          <p:cNvSpPr>
            <a:spLocks noGrp="1"/>
          </p:cNvSpPr>
          <p:nvPr>
            <p:ph sz="quarter" idx="4"/>
          </p:nvPr>
        </p:nvSpPr>
        <p:spPr>
          <a:xfrm>
            <a:off x="4645025" y="2678113"/>
            <a:ext cx="4041775" cy="3951288"/>
          </a:xfrm>
        </p:spPr>
        <p:txBody>
          <a:bodyPr/>
          <a:lstStyle/>
          <a:p>
            <a:r>
              <a:rPr lang="en-US" dirty="0"/>
              <a:t>Moist Heat Packs - 15-30 Minutes</a:t>
            </a:r>
          </a:p>
          <a:p>
            <a:r>
              <a:rPr lang="en-US" dirty="0"/>
              <a:t>Warm Bath (100-105dg) </a:t>
            </a:r>
          </a:p>
          <a:p>
            <a:pPr lvl="1"/>
            <a:r>
              <a:rPr lang="en-US" dirty="0"/>
              <a:t>15-20 minutes</a:t>
            </a:r>
          </a:p>
          <a:p>
            <a:r>
              <a:rPr lang="en-US" dirty="0"/>
              <a:t>Dry Heat Pad – 15 -20 Minutes</a:t>
            </a:r>
          </a:p>
        </p:txBody>
      </p:sp>
    </p:spTree>
    <p:extLst>
      <p:ext uri="{BB962C8B-B14F-4D97-AF65-F5344CB8AC3E}">
        <p14:creationId xmlns:p14="http://schemas.microsoft.com/office/powerpoint/2010/main" val="1264801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Tips on Stretching</a:t>
            </a:r>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734602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Stretching</a:t>
            </a:r>
          </a:p>
        </p:txBody>
      </p:sp>
      <p:sp>
        <p:nvSpPr>
          <p:cNvPr id="3" name="Content Placeholder 2"/>
          <p:cNvSpPr>
            <a:spLocks noGrp="1"/>
          </p:cNvSpPr>
          <p:nvPr>
            <p:ph idx="1"/>
          </p:nvPr>
        </p:nvSpPr>
        <p:spPr>
          <a:xfrm>
            <a:off x="1161256" y="1905000"/>
            <a:ext cx="7772400" cy="4114800"/>
          </a:xfrm>
        </p:spPr>
        <p:txBody>
          <a:bodyPr/>
          <a:lstStyle/>
          <a:p>
            <a:r>
              <a:rPr lang="en-US" sz="2800" dirty="0"/>
              <a:t>How does a muscle work?</a:t>
            </a:r>
          </a:p>
          <a:p>
            <a:pPr lvl="1"/>
            <a:r>
              <a:rPr lang="en-US" dirty="0"/>
              <a:t>Muscle guarding – Protection </a:t>
            </a:r>
          </a:p>
          <a:p>
            <a:r>
              <a:rPr lang="en-US" sz="2800" dirty="0"/>
              <a:t>Stretching muscles means you are lengthen nerves too</a:t>
            </a:r>
          </a:p>
          <a:p>
            <a:pPr lvl="1"/>
            <a:endParaRPr lang="en-US" dirty="0"/>
          </a:p>
        </p:txBody>
      </p:sp>
      <p:pic>
        <p:nvPicPr>
          <p:cNvPr id="4" name="Picture 3"/>
          <p:cNvPicPr>
            <a:picLocks noChangeAspect="1"/>
          </p:cNvPicPr>
          <p:nvPr/>
        </p:nvPicPr>
        <p:blipFill>
          <a:blip r:embed="rId2"/>
          <a:stretch>
            <a:fillRect/>
          </a:stretch>
        </p:blipFill>
        <p:spPr>
          <a:xfrm rot="20989004">
            <a:off x="429148" y="4043617"/>
            <a:ext cx="3187700" cy="2552700"/>
          </a:xfrm>
          <a:prstGeom prst="rect">
            <a:avLst/>
          </a:prstGeom>
        </p:spPr>
      </p:pic>
      <p:pic>
        <p:nvPicPr>
          <p:cNvPr id="5" name="Picture 4"/>
          <p:cNvPicPr>
            <a:picLocks noChangeAspect="1"/>
          </p:cNvPicPr>
          <p:nvPr/>
        </p:nvPicPr>
        <p:blipFill>
          <a:blip r:embed="rId3"/>
          <a:stretch>
            <a:fillRect/>
          </a:stretch>
        </p:blipFill>
        <p:spPr>
          <a:xfrm rot="535971">
            <a:off x="4501465" y="3969584"/>
            <a:ext cx="4203102" cy="2364245"/>
          </a:xfrm>
          <a:prstGeom prst="rect">
            <a:avLst/>
          </a:prstGeom>
        </p:spPr>
      </p:pic>
    </p:spTree>
    <p:extLst>
      <p:ext uri="{BB962C8B-B14F-4D97-AF65-F5344CB8AC3E}">
        <p14:creationId xmlns:p14="http://schemas.microsoft.com/office/powerpoint/2010/main" val="1851672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on Proper Stretching</a:t>
            </a:r>
          </a:p>
        </p:txBody>
      </p:sp>
      <p:sp>
        <p:nvSpPr>
          <p:cNvPr id="7" name="Content Placeholder 6"/>
          <p:cNvSpPr>
            <a:spLocks noGrp="1"/>
          </p:cNvSpPr>
          <p:nvPr>
            <p:ph idx="1"/>
          </p:nvPr>
        </p:nvSpPr>
        <p:spPr>
          <a:xfrm>
            <a:off x="153206" y="2286000"/>
            <a:ext cx="7793303" cy="4208930"/>
          </a:xfrm>
        </p:spPr>
        <p:txBody>
          <a:bodyPr>
            <a:normAutofit fontScale="85000" lnSpcReduction="20000"/>
          </a:bodyPr>
          <a:lstStyle/>
          <a:p>
            <a:r>
              <a:rPr lang="en-US" dirty="0"/>
              <a:t>Do not bounce!</a:t>
            </a:r>
          </a:p>
          <a:p>
            <a:r>
              <a:rPr lang="en-US" dirty="0"/>
              <a:t>Slow steady hold. Hold for at least 20 seconds. Repeat 3-5 times.</a:t>
            </a:r>
          </a:p>
          <a:p>
            <a:r>
              <a:rPr lang="en-US" dirty="0"/>
              <a:t>Stretches are more effective after a warm up.</a:t>
            </a:r>
          </a:p>
          <a:p>
            <a:r>
              <a:rPr lang="en-US" dirty="0"/>
              <a:t>Protect your joints when stretching.</a:t>
            </a:r>
          </a:p>
          <a:p>
            <a:r>
              <a:rPr lang="en-US" dirty="0"/>
              <a:t>Breathe normally when stretching.</a:t>
            </a:r>
          </a:p>
          <a:p>
            <a:r>
              <a:rPr lang="en-US" dirty="0"/>
              <a:t>Cool down and stretch post exercise.</a:t>
            </a:r>
          </a:p>
          <a:p>
            <a:r>
              <a:rPr lang="en-US" dirty="0"/>
              <a:t>You shouldn’t be in pain.  Go until you feel a moderate stretch and hold it. Repeat. Each repetition you should go further.</a:t>
            </a:r>
          </a:p>
          <a:p>
            <a:endParaRPr lang="en-US" dirty="0"/>
          </a:p>
        </p:txBody>
      </p:sp>
      <p:pic>
        <p:nvPicPr>
          <p:cNvPr id="8" name="Picture 7"/>
          <p:cNvPicPr>
            <a:picLocks noChangeAspect="1"/>
          </p:cNvPicPr>
          <p:nvPr/>
        </p:nvPicPr>
        <p:blipFill>
          <a:blip r:embed="rId2"/>
          <a:stretch>
            <a:fillRect/>
          </a:stretch>
        </p:blipFill>
        <p:spPr>
          <a:xfrm>
            <a:off x="7086600" y="5414542"/>
            <a:ext cx="1948419" cy="1443458"/>
          </a:xfrm>
          <a:prstGeom prst="rect">
            <a:avLst/>
          </a:prstGeom>
        </p:spPr>
      </p:pic>
    </p:spTree>
    <p:extLst>
      <p:ext uri="{BB962C8B-B14F-4D97-AF65-F5344CB8AC3E}">
        <p14:creationId xmlns:p14="http://schemas.microsoft.com/office/powerpoint/2010/main" val="2490093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106488" y="814050"/>
            <a:ext cx="7772400" cy="762000"/>
          </a:xfrm>
        </p:spPr>
        <p:txBody>
          <a:bodyPr/>
          <a:lstStyle/>
          <a:p>
            <a:pPr fontAlgn="auto">
              <a:spcAft>
                <a:spcPts val="0"/>
              </a:spcAft>
              <a:defRPr/>
            </a:pPr>
            <a:r>
              <a:rPr lang="en-US" dirty="0">
                <a:ea typeface="+mj-ea"/>
                <a:cs typeface="+mj-cs"/>
              </a:rPr>
              <a:t>Sprains and Strains</a:t>
            </a:r>
          </a:p>
        </p:txBody>
      </p:sp>
      <p:sp>
        <p:nvSpPr>
          <p:cNvPr id="27651" name="Rectangle 3"/>
          <p:cNvSpPr>
            <a:spLocks noGrp="1" noChangeArrowheads="1"/>
          </p:cNvSpPr>
          <p:nvPr>
            <p:ph sz="half" idx="1"/>
          </p:nvPr>
        </p:nvSpPr>
        <p:spPr>
          <a:xfrm>
            <a:off x="990600" y="2057400"/>
            <a:ext cx="3810000" cy="4114800"/>
          </a:xfrm>
        </p:spPr>
        <p:txBody>
          <a:bodyPr/>
          <a:lstStyle/>
          <a:p>
            <a:pPr>
              <a:lnSpc>
                <a:spcPct val="90000"/>
              </a:lnSpc>
            </a:pPr>
            <a:r>
              <a:rPr lang="en-US" sz="2000" b="1" dirty="0">
                <a:latin typeface="Book Antiqua" charset="0"/>
              </a:rPr>
              <a:t>Sprains	</a:t>
            </a:r>
          </a:p>
          <a:p>
            <a:pPr lvl="1">
              <a:lnSpc>
                <a:spcPct val="90000"/>
              </a:lnSpc>
            </a:pPr>
            <a:r>
              <a:rPr lang="en-US" sz="2000" dirty="0">
                <a:latin typeface="Book Antiqua" charset="0"/>
              </a:rPr>
              <a:t>Damage to a ligament or joint capsule</a:t>
            </a:r>
          </a:p>
          <a:p>
            <a:pPr lvl="1">
              <a:lnSpc>
                <a:spcPct val="90000"/>
              </a:lnSpc>
            </a:pPr>
            <a:r>
              <a:rPr lang="en-US" sz="2000" dirty="0">
                <a:latin typeface="Book Antiqua" charset="0"/>
              </a:rPr>
              <a:t>Ligament connects bone to bone</a:t>
            </a:r>
          </a:p>
          <a:p>
            <a:pPr lvl="1">
              <a:lnSpc>
                <a:spcPct val="90000"/>
              </a:lnSpc>
            </a:pPr>
            <a:r>
              <a:rPr lang="en-US" sz="2000" dirty="0">
                <a:latin typeface="Book Antiqua" charset="0"/>
              </a:rPr>
              <a:t>Cartilage material</a:t>
            </a:r>
          </a:p>
          <a:p>
            <a:pPr lvl="1">
              <a:lnSpc>
                <a:spcPct val="90000"/>
              </a:lnSpc>
            </a:pPr>
            <a:r>
              <a:rPr lang="en-US" sz="2000" dirty="0">
                <a:latin typeface="Book Antiqua" charset="0"/>
              </a:rPr>
              <a:t>Most commonly seen in sprained ankles</a:t>
            </a:r>
          </a:p>
          <a:p>
            <a:pPr lvl="1">
              <a:lnSpc>
                <a:spcPct val="90000"/>
              </a:lnSpc>
            </a:pPr>
            <a:r>
              <a:rPr lang="en-US" sz="2000" dirty="0">
                <a:latin typeface="Book Antiqua" charset="0"/>
              </a:rPr>
              <a:t>Inflammation</a:t>
            </a:r>
          </a:p>
        </p:txBody>
      </p:sp>
      <p:sp>
        <p:nvSpPr>
          <p:cNvPr id="27652" name="Rectangle 4"/>
          <p:cNvSpPr>
            <a:spLocks noGrp="1" noChangeArrowheads="1"/>
          </p:cNvSpPr>
          <p:nvPr>
            <p:ph sz="half" idx="2"/>
          </p:nvPr>
        </p:nvSpPr>
        <p:spPr>
          <a:xfrm>
            <a:off x="4648200" y="1981200"/>
            <a:ext cx="3810000" cy="4495800"/>
          </a:xfrm>
        </p:spPr>
        <p:txBody>
          <a:bodyPr/>
          <a:lstStyle/>
          <a:p>
            <a:pPr>
              <a:lnSpc>
                <a:spcPct val="90000"/>
              </a:lnSpc>
            </a:pPr>
            <a:r>
              <a:rPr lang="en-US" sz="2000" b="1" dirty="0">
                <a:latin typeface="Book Antiqua" charset="0"/>
              </a:rPr>
              <a:t>Strains</a:t>
            </a:r>
          </a:p>
          <a:p>
            <a:pPr lvl="1">
              <a:lnSpc>
                <a:spcPct val="90000"/>
              </a:lnSpc>
            </a:pPr>
            <a:r>
              <a:rPr lang="en-US" sz="2000" dirty="0">
                <a:latin typeface="Book Antiqua" charset="0"/>
              </a:rPr>
              <a:t>Damage to a muscle</a:t>
            </a:r>
          </a:p>
          <a:p>
            <a:pPr lvl="1">
              <a:lnSpc>
                <a:spcPct val="90000"/>
              </a:lnSpc>
            </a:pPr>
            <a:r>
              <a:rPr lang="en-US" sz="2000" dirty="0">
                <a:latin typeface="Book Antiqua" charset="0"/>
              </a:rPr>
              <a:t>Muscle is overexerted or over trained</a:t>
            </a:r>
          </a:p>
          <a:p>
            <a:pPr lvl="1">
              <a:lnSpc>
                <a:spcPct val="90000"/>
              </a:lnSpc>
            </a:pPr>
            <a:r>
              <a:rPr lang="en-US" sz="2000" dirty="0">
                <a:latin typeface="Book Antiqua" charset="0"/>
              </a:rPr>
              <a:t>Pain with movement of injured muscle.</a:t>
            </a:r>
          </a:p>
          <a:p>
            <a:pPr lvl="1">
              <a:lnSpc>
                <a:spcPct val="90000"/>
              </a:lnSpc>
            </a:pPr>
            <a:r>
              <a:rPr lang="en-US" sz="2000" dirty="0">
                <a:latin typeface="Book Antiqua" charset="0"/>
              </a:rPr>
              <a:t>Sometimes associated with discoloration.</a:t>
            </a:r>
          </a:p>
          <a:p>
            <a:pPr lvl="1">
              <a:lnSpc>
                <a:spcPct val="90000"/>
              </a:lnSpc>
            </a:pPr>
            <a:r>
              <a:rPr lang="en-US" sz="2000" dirty="0">
                <a:latin typeface="Book Antiqua" charset="0"/>
              </a:rPr>
              <a:t>Inflammation</a:t>
            </a:r>
          </a:p>
        </p:txBody>
      </p:sp>
      <p:pic>
        <p:nvPicPr>
          <p:cNvPr id="2" name="Picture 1"/>
          <p:cNvPicPr>
            <a:picLocks noChangeAspect="1"/>
          </p:cNvPicPr>
          <p:nvPr/>
        </p:nvPicPr>
        <p:blipFill>
          <a:blip r:embed="rId3"/>
          <a:stretch>
            <a:fillRect/>
          </a:stretch>
        </p:blipFill>
        <p:spPr>
          <a:xfrm>
            <a:off x="304800" y="4953000"/>
            <a:ext cx="2291415" cy="1818583"/>
          </a:xfrm>
          <a:prstGeom prst="rect">
            <a:avLst/>
          </a:prstGeom>
        </p:spPr>
      </p:pic>
      <p:pic>
        <p:nvPicPr>
          <p:cNvPr id="3" name="Picture 2"/>
          <p:cNvPicPr>
            <a:picLocks noChangeAspect="1"/>
          </p:cNvPicPr>
          <p:nvPr/>
        </p:nvPicPr>
        <p:blipFill>
          <a:blip r:embed="rId4"/>
          <a:stretch>
            <a:fillRect/>
          </a:stretch>
        </p:blipFill>
        <p:spPr>
          <a:xfrm>
            <a:off x="7136806" y="4511093"/>
            <a:ext cx="1742082" cy="2279856"/>
          </a:xfrm>
          <a:prstGeom prst="rect">
            <a:avLst/>
          </a:prstGeom>
        </p:spPr>
      </p:pic>
      <p:sp>
        <p:nvSpPr>
          <p:cNvPr id="4" name="TextBox 3"/>
          <p:cNvSpPr txBox="1"/>
          <p:nvPr/>
        </p:nvSpPr>
        <p:spPr>
          <a:xfrm>
            <a:off x="2743200" y="5257800"/>
            <a:ext cx="4038600" cy="923330"/>
          </a:xfrm>
          <a:prstGeom prst="rect">
            <a:avLst/>
          </a:prstGeom>
          <a:noFill/>
        </p:spPr>
        <p:txBody>
          <a:bodyPr wrap="square" rtlCol="0">
            <a:spAutoFit/>
          </a:bodyPr>
          <a:lstStyle/>
          <a:p>
            <a:r>
              <a:rPr lang="en-US" dirty="0"/>
              <a:t>*Special Tests and Manual Muscle Tests are performed to diagnose between the two injuries.</a:t>
            </a:r>
          </a:p>
        </p:txBody>
      </p:sp>
    </p:spTree>
    <p:extLst>
      <p:ext uri="{BB962C8B-B14F-4D97-AF65-F5344CB8AC3E}">
        <p14:creationId xmlns:p14="http://schemas.microsoft.com/office/powerpoint/2010/main" val="676138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81000"/>
            <a:ext cx="8229600" cy="1143000"/>
          </a:xfrm>
        </p:spPr>
        <p:txBody>
          <a:bodyPr/>
          <a:lstStyle/>
          <a:p>
            <a:r>
              <a:rPr lang="en-US" dirty="0"/>
              <a:t>Sprains and  Strains</a:t>
            </a:r>
          </a:p>
        </p:txBody>
      </p:sp>
      <p:sp>
        <p:nvSpPr>
          <p:cNvPr id="5" name="Text Placeholder 4"/>
          <p:cNvSpPr>
            <a:spLocks noGrp="1"/>
          </p:cNvSpPr>
          <p:nvPr>
            <p:ph type="body" idx="1"/>
          </p:nvPr>
        </p:nvSpPr>
        <p:spPr>
          <a:xfrm>
            <a:off x="457200" y="1828800"/>
            <a:ext cx="4040188" cy="639762"/>
          </a:xfrm>
        </p:spPr>
        <p:txBody>
          <a:bodyPr/>
          <a:lstStyle/>
          <a:p>
            <a:r>
              <a:rPr lang="en-US" dirty="0"/>
              <a:t>How to treat sprains?</a:t>
            </a:r>
          </a:p>
        </p:txBody>
      </p:sp>
      <p:sp>
        <p:nvSpPr>
          <p:cNvPr id="6" name="Content Placeholder 5"/>
          <p:cNvSpPr>
            <a:spLocks noGrp="1"/>
          </p:cNvSpPr>
          <p:nvPr>
            <p:ph sz="half" idx="2"/>
          </p:nvPr>
        </p:nvSpPr>
        <p:spPr>
          <a:xfrm>
            <a:off x="457200" y="2667000"/>
            <a:ext cx="4040188" cy="3951288"/>
          </a:xfrm>
        </p:spPr>
        <p:txBody>
          <a:bodyPr/>
          <a:lstStyle/>
          <a:p>
            <a:r>
              <a:rPr lang="en-US" dirty="0"/>
              <a:t>R.I.C.E</a:t>
            </a:r>
          </a:p>
          <a:p>
            <a:pPr lvl="1"/>
            <a:r>
              <a:rPr lang="en-US" dirty="0"/>
              <a:t>Rest Ice Compression Elevation</a:t>
            </a:r>
          </a:p>
          <a:p>
            <a:r>
              <a:rPr lang="en-US" dirty="0"/>
              <a:t>Brace</a:t>
            </a:r>
          </a:p>
          <a:p>
            <a:r>
              <a:rPr lang="en-US" dirty="0"/>
              <a:t>Control inflammation</a:t>
            </a:r>
          </a:p>
          <a:p>
            <a:pPr marL="0" indent="0">
              <a:buNone/>
            </a:pPr>
            <a:endParaRPr lang="en-US" dirty="0"/>
          </a:p>
        </p:txBody>
      </p:sp>
      <p:sp>
        <p:nvSpPr>
          <p:cNvPr id="7" name="Text Placeholder 6"/>
          <p:cNvSpPr>
            <a:spLocks noGrp="1"/>
          </p:cNvSpPr>
          <p:nvPr>
            <p:ph type="body" sz="quarter" idx="3"/>
          </p:nvPr>
        </p:nvSpPr>
        <p:spPr>
          <a:xfrm>
            <a:off x="4724400" y="1828800"/>
            <a:ext cx="4041775" cy="639762"/>
          </a:xfrm>
        </p:spPr>
        <p:txBody>
          <a:bodyPr/>
          <a:lstStyle/>
          <a:p>
            <a:r>
              <a:rPr lang="en-US" dirty="0"/>
              <a:t>How to treat strains?</a:t>
            </a:r>
          </a:p>
        </p:txBody>
      </p:sp>
      <p:sp>
        <p:nvSpPr>
          <p:cNvPr id="8" name="Content Placeholder 7"/>
          <p:cNvSpPr>
            <a:spLocks noGrp="1"/>
          </p:cNvSpPr>
          <p:nvPr>
            <p:ph sz="quarter" idx="4"/>
          </p:nvPr>
        </p:nvSpPr>
        <p:spPr>
          <a:xfrm>
            <a:off x="4645025" y="2590800"/>
            <a:ext cx="4041775" cy="3951288"/>
          </a:xfrm>
        </p:spPr>
        <p:txBody>
          <a:bodyPr/>
          <a:lstStyle/>
          <a:p>
            <a:r>
              <a:rPr lang="en-US" dirty="0"/>
              <a:t>Ice</a:t>
            </a:r>
          </a:p>
          <a:p>
            <a:r>
              <a:rPr lang="en-US" dirty="0"/>
              <a:t>Light stretching</a:t>
            </a:r>
          </a:p>
          <a:p>
            <a:r>
              <a:rPr lang="en-US" dirty="0"/>
              <a:t>Wraps, neoprene sleeve</a:t>
            </a:r>
          </a:p>
          <a:p>
            <a:r>
              <a:rPr lang="en-US" dirty="0"/>
              <a:t>Light usage/cardio</a:t>
            </a:r>
          </a:p>
          <a:p>
            <a:r>
              <a:rPr lang="en-US" dirty="0"/>
              <a:t>No acute massages</a:t>
            </a:r>
          </a:p>
        </p:txBody>
      </p:sp>
    </p:spTree>
    <p:extLst>
      <p:ext uri="{BB962C8B-B14F-4D97-AF65-F5344CB8AC3E}">
        <p14:creationId xmlns:p14="http://schemas.microsoft.com/office/powerpoint/2010/main" val="4229302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alphaModFix amt="17000"/>
          </a:blip>
          <a:stretch>
            <a:fillRect/>
          </a:stretch>
        </p:blipFill>
        <p:spPr>
          <a:xfrm>
            <a:off x="514969" y="1281445"/>
            <a:ext cx="7905463" cy="5069079"/>
          </a:xfrm>
          <a:prstGeom prst="rect">
            <a:avLst/>
          </a:prstGeom>
        </p:spPr>
      </p:pic>
      <p:sp>
        <p:nvSpPr>
          <p:cNvPr id="2" name="Title 1"/>
          <p:cNvSpPr>
            <a:spLocks noGrp="1"/>
          </p:cNvSpPr>
          <p:nvPr>
            <p:ph type="title"/>
          </p:nvPr>
        </p:nvSpPr>
        <p:spPr>
          <a:xfrm>
            <a:off x="1066800" y="265279"/>
            <a:ext cx="8229600" cy="1143000"/>
          </a:xfrm>
        </p:spPr>
        <p:txBody>
          <a:bodyPr/>
          <a:lstStyle/>
          <a:p>
            <a:r>
              <a:rPr lang="en-US" dirty="0"/>
              <a:t>Importance of Hydration</a:t>
            </a:r>
          </a:p>
        </p:txBody>
      </p:sp>
      <p:sp>
        <p:nvSpPr>
          <p:cNvPr id="5" name="Text Placeholder 4"/>
          <p:cNvSpPr>
            <a:spLocks noGrp="1"/>
          </p:cNvSpPr>
          <p:nvPr>
            <p:ph type="body" idx="1"/>
          </p:nvPr>
        </p:nvSpPr>
        <p:spPr>
          <a:xfrm>
            <a:off x="779463" y="1738316"/>
            <a:ext cx="4040188" cy="639762"/>
          </a:xfrm>
        </p:spPr>
        <p:txBody>
          <a:bodyPr/>
          <a:lstStyle/>
          <a:p>
            <a:r>
              <a:rPr lang="en-US" dirty="0"/>
              <a:t>H20 Facts!</a:t>
            </a:r>
          </a:p>
        </p:txBody>
      </p:sp>
      <p:sp>
        <p:nvSpPr>
          <p:cNvPr id="3" name="Content Placeholder 2"/>
          <p:cNvSpPr>
            <a:spLocks noGrp="1"/>
          </p:cNvSpPr>
          <p:nvPr>
            <p:ph sz="half" idx="2"/>
          </p:nvPr>
        </p:nvSpPr>
        <p:spPr>
          <a:xfrm>
            <a:off x="754515" y="2667000"/>
            <a:ext cx="3767732" cy="3988326"/>
          </a:xfrm>
        </p:spPr>
        <p:txBody>
          <a:bodyPr>
            <a:normAutofit fontScale="85000" lnSpcReduction="20000"/>
          </a:bodyPr>
          <a:lstStyle/>
          <a:p>
            <a:r>
              <a:rPr lang="en-US" dirty="0"/>
              <a:t>Muscles and Brain = 75% water</a:t>
            </a:r>
          </a:p>
          <a:p>
            <a:r>
              <a:rPr lang="en-US" dirty="0"/>
              <a:t>Blood = 82% water</a:t>
            </a:r>
          </a:p>
          <a:p>
            <a:r>
              <a:rPr lang="en-US" dirty="0"/>
              <a:t>Water makes up 60-70%  of your body weight.</a:t>
            </a:r>
          </a:p>
          <a:p>
            <a:r>
              <a:rPr lang="en-US" dirty="0"/>
              <a:t>75% of Americans are chronically dehydrated.</a:t>
            </a:r>
          </a:p>
          <a:p>
            <a:r>
              <a:rPr lang="en-US" dirty="0"/>
              <a:t>Through your kidneys, electrolytes and toxins are managed to allow for proper body functions.</a:t>
            </a:r>
          </a:p>
          <a:p>
            <a:r>
              <a:rPr lang="en-US" dirty="0"/>
              <a:t>Muscles cells = 75% water</a:t>
            </a:r>
          </a:p>
          <a:p>
            <a:r>
              <a:rPr lang="en-US" dirty="0"/>
              <a:t>Fat Cells = 15% water</a:t>
            </a:r>
          </a:p>
          <a:p>
            <a:endParaRPr lang="en-US" dirty="0"/>
          </a:p>
        </p:txBody>
      </p:sp>
      <p:sp>
        <p:nvSpPr>
          <p:cNvPr id="6" name="Text Placeholder 5"/>
          <p:cNvSpPr>
            <a:spLocks noGrp="1"/>
          </p:cNvSpPr>
          <p:nvPr>
            <p:ph type="body" sz="quarter" idx="3"/>
          </p:nvPr>
        </p:nvSpPr>
        <p:spPr>
          <a:xfrm>
            <a:off x="4705349" y="1784683"/>
            <a:ext cx="4041775" cy="639762"/>
          </a:xfrm>
        </p:spPr>
        <p:txBody>
          <a:bodyPr/>
          <a:lstStyle/>
          <a:p>
            <a:r>
              <a:rPr lang="en-US" dirty="0"/>
              <a:t>How much to drink?</a:t>
            </a:r>
          </a:p>
        </p:txBody>
      </p:sp>
      <p:sp>
        <p:nvSpPr>
          <p:cNvPr id="7" name="Content Placeholder 6"/>
          <p:cNvSpPr>
            <a:spLocks noGrp="1"/>
          </p:cNvSpPr>
          <p:nvPr>
            <p:ph sz="quarter" idx="4"/>
          </p:nvPr>
        </p:nvSpPr>
        <p:spPr>
          <a:xfrm>
            <a:off x="4683473" y="2590800"/>
            <a:ext cx="3776699" cy="3988326"/>
          </a:xfrm>
        </p:spPr>
        <p:txBody>
          <a:bodyPr>
            <a:normAutofit fontScale="92500"/>
          </a:bodyPr>
          <a:lstStyle/>
          <a:p>
            <a:r>
              <a:rPr lang="en-US" dirty="0"/>
              <a:t>Women – 92 </a:t>
            </a:r>
            <a:r>
              <a:rPr lang="en-US" dirty="0" err="1"/>
              <a:t>oz</a:t>
            </a:r>
            <a:r>
              <a:rPr lang="en-US" dirty="0"/>
              <a:t> of water</a:t>
            </a:r>
          </a:p>
          <a:p>
            <a:r>
              <a:rPr lang="en-US" dirty="0"/>
              <a:t>Men – 124 </a:t>
            </a:r>
            <a:r>
              <a:rPr lang="en-US" dirty="0" err="1"/>
              <a:t>oz</a:t>
            </a:r>
            <a:r>
              <a:rPr lang="en-US" dirty="0"/>
              <a:t> of water</a:t>
            </a:r>
          </a:p>
          <a:p>
            <a:r>
              <a:rPr lang="en-US" dirty="0"/>
              <a:t>20 to 35% of water comes from foods we eat.</a:t>
            </a:r>
          </a:p>
          <a:p>
            <a:r>
              <a:rPr lang="en-US" dirty="0"/>
              <a:t>Don’t rely on your thirst!</a:t>
            </a:r>
          </a:p>
          <a:p>
            <a:r>
              <a:rPr lang="en-US" dirty="0"/>
              <a:t>Drink more when exercising or if you’ve been in the heat. </a:t>
            </a:r>
          </a:p>
          <a:p>
            <a:r>
              <a:rPr lang="en-US" dirty="0"/>
              <a:t>Drink until urine is clear.</a:t>
            </a:r>
          </a:p>
        </p:txBody>
      </p:sp>
    </p:spTree>
    <p:extLst>
      <p:ext uri="{BB962C8B-B14F-4D97-AF65-F5344CB8AC3E}">
        <p14:creationId xmlns:p14="http://schemas.microsoft.com/office/powerpoint/2010/main" val="17781028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311257" y="2108200"/>
            <a:ext cx="4445000" cy="2628900"/>
          </a:xfrm>
          <a:prstGeom prst="rect">
            <a:avLst/>
          </a:prstGeom>
        </p:spPr>
      </p:pic>
      <p:pic>
        <p:nvPicPr>
          <p:cNvPr id="12" name="Picture 11"/>
          <p:cNvPicPr>
            <a:picLocks noChangeAspect="1"/>
          </p:cNvPicPr>
          <p:nvPr/>
        </p:nvPicPr>
        <p:blipFill>
          <a:blip r:embed="rId3"/>
          <a:stretch>
            <a:fillRect/>
          </a:stretch>
        </p:blipFill>
        <p:spPr>
          <a:xfrm>
            <a:off x="428116" y="601031"/>
            <a:ext cx="3797517" cy="5497173"/>
          </a:xfrm>
          <a:prstGeom prst="rect">
            <a:avLst/>
          </a:prstGeom>
        </p:spPr>
      </p:pic>
    </p:spTree>
    <p:extLst>
      <p:ext uri="{BB962C8B-B14F-4D97-AF65-F5344CB8AC3E}">
        <p14:creationId xmlns:p14="http://schemas.microsoft.com/office/powerpoint/2010/main" val="32186840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pine pressure.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698" y="1202064"/>
            <a:ext cx="7925201" cy="5256360"/>
          </a:xfrm>
          <a:prstGeom prst="rect">
            <a:avLst/>
          </a:prstGeom>
        </p:spPr>
      </p:pic>
    </p:spTree>
    <p:extLst>
      <p:ext uri="{BB962C8B-B14F-4D97-AF65-F5344CB8AC3E}">
        <p14:creationId xmlns:p14="http://schemas.microsoft.com/office/powerpoint/2010/main" val="869320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dirty="0">
                <a:solidFill>
                  <a:schemeClr val="tx1"/>
                </a:solidFill>
              </a:rPr>
              <a:t>Injuries and Medical Excuses</a:t>
            </a:r>
          </a:p>
        </p:txBody>
      </p:sp>
      <p:sp>
        <p:nvSpPr>
          <p:cNvPr id="6147" name="Rectangle 3"/>
          <p:cNvSpPr>
            <a:spLocks noGrp="1" noChangeArrowheads="1"/>
          </p:cNvSpPr>
          <p:nvPr>
            <p:ph type="body" idx="1"/>
          </p:nvPr>
        </p:nvSpPr>
        <p:spPr>
          <a:xfrm>
            <a:off x="357678" y="2209800"/>
            <a:ext cx="8574088" cy="4114800"/>
          </a:xfrm>
        </p:spPr>
        <p:txBody>
          <a:bodyPr/>
          <a:lstStyle/>
          <a:p>
            <a:pPr eaLnBrk="1" hangingPunct="1">
              <a:lnSpc>
                <a:spcPct val="90000"/>
              </a:lnSpc>
            </a:pPr>
            <a:r>
              <a:rPr lang="en-US" dirty="0"/>
              <a:t>All injuries must be reported to the Coach and Athletic Trainer. </a:t>
            </a:r>
          </a:p>
          <a:p>
            <a:pPr eaLnBrk="1" hangingPunct="1">
              <a:lnSpc>
                <a:spcPct val="90000"/>
              </a:lnSpc>
            </a:pPr>
            <a:r>
              <a:rPr lang="en-US" dirty="0"/>
              <a:t>Excuses for physical education will also apply to attendance and participation on an interscholastic Team. </a:t>
            </a:r>
          </a:p>
          <a:p>
            <a:pPr eaLnBrk="1" hangingPunct="1">
              <a:lnSpc>
                <a:spcPct val="90000"/>
              </a:lnSpc>
            </a:pPr>
            <a:r>
              <a:rPr lang="en-US" dirty="0"/>
              <a:t>The athlete must receive a release to participate from the doctor they received the original excuse.</a:t>
            </a:r>
          </a:p>
        </p:txBody>
      </p:sp>
    </p:spTree>
  </p:cSld>
  <p:clrMapOvr>
    <a:masterClrMapping/>
  </p:clrMapOvr>
  <p:transition>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Not To Do in the Gym!</a:t>
            </a:r>
          </a:p>
        </p:txBody>
      </p:sp>
      <p:sp>
        <p:nvSpPr>
          <p:cNvPr id="7" name="Content Placeholder 6"/>
          <p:cNvSpPr>
            <a:spLocks noGrp="1"/>
          </p:cNvSpPr>
          <p:nvPr>
            <p:ph idx="1"/>
          </p:nvPr>
        </p:nvSpPr>
        <p:spPr>
          <a:xfrm>
            <a:off x="152400" y="2057400"/>
            <a:ext cx="7772400" cy="4114800"/>
          </a:xfrm>
        </p:spPr>
        <p:txBody>
          <a:bodyPr/>
          <a:lstStyle/>
          <a:p>
            <a:r>
              <a:rPr lang="en-US" sz="2400" dirty="0"/>
              <a:t>Don’t lift weights without a proper warm up!</a:t>
            </a:r>
          </a:p>
          <a:p>
            <a:r>
              <a:rPr lang="en-US" sz="2400" dirty="0"/>
              <a:t>Stay away from exercises above your head especially if you have a history of injuries to your shoulder/rotator cuff. These may cause shoulder impingement.</a:t>
            </a:r>
          </a:p>
          <a:p>
            <a:r>
              <a:rPr lang="en-US" sz="2400" dirty="0"/>
              <a:t>Decrease weight/resistance and maintain proper form. Quality vs. Quantity.</a:t>
            </a:r>
          </a:p>
          <a:p>
            <a:r>
              <a:rPr lang="en-US" sz="2400" dirty="0"/>
              <a:t>Act your age.  “</a:t>
            </a:r>
            <a:r>
              <a:rPr lang="en-US" sz="2400" dirty="0" err="1"/>
              <a:t>Im</a:t>
            </a:r>
            <a:r>
              <a:rPr lang="en-US" sz="2400" dirty="0"/>
              <a:t> 17 I can lift way more……”</a:t>
            </a:r>
          </a:p>
          <a:p>
            <a:r>
              <a:rPr lang="en-US" sz="2400" dirty="0"/>
              <a:t>Sets, Reps, Weights = only increase one at a time.  Don’t over do it. Higher reps and lower weights to prevent injuries.</a:t>
            </a:r>
          </a:p>
        </p:txBody>
      </p:sp>
      <p:pic>
        <p:nvPicPr>
          <p:cNvPr id="8" name="Picture 7"/>
          <p:cNvPicPr>
            <a:picLocks noChangeAspect="1"/>
          </p:cNvPicPr>
          <p:nvPr/>
        </p:nvPicPr>
        <p:blipFill>
          <a:blip r:embed="rId2"/>
          <a:stretch>
            <a:fillRect/>
          </a:stretch>
        </p:blipFill>
        <p:spPr>
          <a:xfrm>
            <a:off x="7138116" y="3657600"/>
            <a:ext cx="2005884" cy="1686580"/>
          </a:xfrm>
          <a:prstGeom prst="rect">
            <a:avLst/>
          </a:prstGeom>
        </p:spPr>
      </p:pic>
    </p:spTree>
    <p:extLst>
      <p:ext uri="{BB962C8B-B14F-4D97-AF65-F5344CB8AC3E}">
        <p14:creationId xmlns:p14="http://schemas.microsoft.com/office/powerpoint/2010/main" val="2154856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Questions Do You Have?</a:t>
            </a:r>
          </a:p>
        </p:txBody>
      </p:sp>
      <p:sp>
        <p:nvSpPr>
          <p:cNvPr id="3" name="Content Placeholder 2"/>
          <p:cNvSpPr>
            <a:spLocks noGrp="1"/>
          </p:cNvSpPr>
          <p:nvPr>
            <p:ph idx="1"/>
          </p:nvPr>
        </p:nvSpPr>
        <p:spPr/>
        <p:txBody>
          <a:bodyPr/>
          <a:lstStyle/>
          <a:p>
            <a:r>
              <a:rPr lang="en-US" dirty="0"/>
              <a:t>Injury question?</a:t>
            </a:r>
          </a:p>
          <a:p>
            <a:r>
              <a:rPr lang="en-US" dirty="0"/>
              <a:t>Exercise question?</a:t>
            </a:r>
          </a:p>
          <a:p>
            <a:endParaRPr lang="en-US" dirty="0"/>
          </a:p>
        </p:txBody>
      </p:sp>
      <p:pic>
        <p:nvPicPr>
          <p:cNvPr id="4" name="Picture 3"/>
          <p:cNvPicPr>
            <a:picLocks noChangeAspect="1"/>
          </p:cNvPicPr>
          <p:nvPr/>
        </p:nvPicPr>
        <p:blipFill>
          <a:blip r:embed="rId2"/>
          <a:stretch>
            <a:fillRect/>
          </a:stretch>
        </p:blipFill>
        <p:spPr>
          <a:xfrm>
            <a:off x="5047456" y="4075113"/>
            <a:ext cx="3848307" cy="2560873"/>
          </a:xfrm>
          <a:prstGeom prst="rect">
            <a:avLst/>
          </a:prstGeom>
        </p:spPr>
      </p:pic>
    </p:spTree>
    <p:extLst>
      <p:ext uri="{BB962C8B-B14F-4D97-AF65-F5344CB8AC3E}">
        <p14:creationId xmlns:p14="http://schemas.microsoft.com/office/powerpoint/2010/main" val="2502806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Gfeller</a:t>
            </a:r>
            <a:r>
              <a:rPr lang="en-US" dirty="0"/>
              <a:t>-Waller Concussion Clearance Act</a:t>
            </a:r>
          </a:p>
        </p:txBody>
      </p:sp>
      <p:sp>
        <p:nvSpPr>
          <p:cNvPr id="3" name="Content Placeholder 2"/>
          <p:cNvSpPr>
            <a:spLocks noGrp="1"/>
          </p:cNvSpPr>
          <p:nvPr>
            <p:ph idx="1"/>
          </p:nvPr>
        </p:nvSpPr>
        <p:spPr/>
        <p:txBody>
          <a:bodyPr/>
          <a:lstStyle/>
          <a:p>
            <a:r>
              <a:rPr lang="en-US" dirty="0">
                <a:hlinkClick r:id="rId2"/>
              </a:rPr>
              <a:t>http://gfellerwallerlaw.unc.edu/GfellerWallerLaw/gwlaw.html</a:t>
            </a:r>
          </a:p>
          <a:p>
            <a:pPr marL="0" indent="0">
              <a:buNone/>
            </a:pPr>
            <a:endParaRPr lang="en-US" dirty="0">
              <a:hlinkClick r:id="rId2"/>
            </a:endParaRPr>
          </a:p>
          <a:p>
            <a:endParaRPr lang="en-US" dirty="0"/>
          </a:p>
        </p:txBody>
      </p:sp>
    </p:spTree>
    <p:extLst>
      <p:ext uri="{BB962C8B-B14F-4D97-AF65-F5344CB8AC3E}">
        <p14:creationId xmlns:p14="http://schemas.microsoft.com/office/powerpoint/2010/main" val="2235032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pPr eaLnBrk="1" hangingPunct="1"/>
            <a:r>
              <a:rPr lang="en-US" dirty="0"/>
              <a:t>		</a:t>
            </a:r>
            <a:r>
              <a:rPr lang="en-US" dirty="0">
                <a:solidFill>
                  <a:schemeClr val="tx1"/>
                </a:solidFill>
              </a:rPr>
              <a:t>SPORTS MEDICINE:</a:t>
            </a:r>
            <a:br>
              <a:rPr lang="en-US" dirty="0">
                <a:solidFill>
                  <a:schemeClr val="tx1"/>
                </a:solidFill>
              </a:rPr>
            </a:br>
            <a:r>
              <a:rPr lang="en-US" dirty="0">
                <a:solidFill>
                  <a:schemeClr val="tx1"/>
                </a:solidFill>
              </a:rPr>
              <a:t>			CONCUSSIONS</a:t>
            </a:r>
          </a:p>
        </p:txBody>
      </p:sp>
      <p:sp>
        <p:nvSpPr>
          <p:cNvPr id="7171" name="Rectangle 3"/>
          <p:cNvSpPr>
            <a:spLocks noGrp="1" noChangeArrowheads="1"/>
          </p:cNvSpPr>
          <p:nvPr>
            <p:ph type="body" idx="1"/>
          </p:nvPr>
        </p:nvSpPr>
        <p:spPr>
          <a:xfrm>
            <a:off x="152400" y="2209800"/>
            <a:ext cx="8686800" cy="4648200"/>
          </a:xfrm>
        </p:spPr>
        <p:txBody>
          <a:bodyPr/>
          <a:lstStyle/>
          <a:p>
            <a:pPr eaLnBrk="1" hangingPunct="1">
              <a:lnSpc>
                <a:spcPct val="80000"/>
              </a:lnSpc>
              <a:buClr>
                <a:srgbClr val="FFFF00"/>
              </a:buClr>
              <a:buSzTx/>
            </a:pPr>
            <a:r>
              <a:rPr lang="en-US" sz="2800" dirty="0"/>
              <a:t>A concussion is a traumatic injury to the brain and presents with a wide variety of signs and symptoms</a:t>
            </a:r>
          </a:p>
          <a:p>
            <a:pPr lvl="1" eaLnBrk="1" hangingPunct="1">
              <a:lnSpc>
                <a:spcPct val="80000"/>
              </a:lnSpc>
              <a:buClr>
                <a:srgbClr val="FFFF00"/>
              </a:buClr>
            </a:pPr>
            <a:r>
              <a:rPr lang="en-US" sz="1400" dirty="0"/>
              <a:t>Headache</a:t>
            </a:r>
          </a:p>
          <a:p>
            <a:pPr lvl="1" eaLnBrk="1" hangingPunct="1">
              <a:lnSpc>
                <a:spcPct val="80000"/>
              </a:lnSpc>
              <a:buClr>
                <a:srgbClr val="FFFF00"/>
              </a:buClr>
            </a:pPr>
            <a:r>
              <a:rPr lang="en-US" sz="1400" dirty="0"/>
              <a:t>Confusion</a:t>
            </a:r>
          </a:p>
          <a:p>
            <a:pPr lvl="1" eaLnBrk="1" hangingPunct="1">
              <a:lnSpc>
                <a:spcPct val="80000"/>
              </a:lnSpc>
              <a:buClr>
                <a:srgbClr val="FFFF00"/>
              </a:buClr>
            </a:pPr>
            <a:r>
              <a:rPr lang="en-US" sz="1400" dirty="0"/>
              <a:t>Amnesia (not remembering events before or after the injury)</a:t>
            </a:r>
          </a:p>
          <a:p>
            <a:pPr lvl="1" eaLnBrk="1" hangingPunct="1">
              <a:lnSpc>
                <a:spcPct val="80000"/>
              </a:lnSpc>
              <a:buClr>
                <a:srgbClr val="FFFF00"/>
              </a:buClr>
            </a:pPr>
            <a:r>
              <a:rPr lang="en-US" sz="1400" dirty="0"/>
              <a:t>Vision changes</a:t>
            </a:r>
          </a:p>
          <a:p>
            <a:pPr lvl="1" eaLnBrk="1" hangingPunct="1">
              <a:lnSpc>
                <a:spcPct val="80000"/>
              </a:lnSpc>
              <a:buClr>
                <a:srgbClr val="FFFF00"/>
              </a:buClr>
            </a:pPr>
            <a:r>
              <a:rPr lang="en-US" sz="1400" dirty="0"/>
              <a:t>Loss of consciousness</a:t>
            </a:r>
          </a:p>
          <a:p>
            <a:pPr lvl="1" eaLnBrk="1" hangingPunct="1">
              <a:lnSpc>
                <a:spcPct val="80000"/>
              </a:lnSpc>
              <a:buClr>
                <a:srgbClr val="FFFF00"/>
              </a:buClr>
            </a:pPr>
            <a:r>
              <a:rPr lang="en-US" sz="1400" dirty="0"/>
              <a:t>Dizziness</a:t>
            </a:r>
          </a:p>
          <a:p>
            <a:pPr lvl="1" eaLnBrk="1" hangingPunct="1">
              <a:lnSpc>
                <a:spcPct val="80000"/>
              </a:lnSpc>
              <a:buClr>
                <a:srgbClr val="FFFF00"/>
              </a:buClr>
            </a:pPr>
            <a:r>
              <a:rPr lang="en-US" sz="1400" dirty="0"/>
              <a:t>Irritability/emotional changes (inappropriate or atypical crying, laughing, </a:t>
            </a:r>
            <a:r>
              <a:rPr lang="en-US" sz="1400" dirty="0" err="1"/>
              <a:t>etc</a:t>
            </a:r>
            <a:r>
              <a:rPr lang="en-US" sz="1400" dirty="0"/>
              <a:t>)</a:t>
            </a:r>
          </a:p>
          <a:p>
            <a:pPr lvl="1" eaLnBrk="1" hangingPunct="1">
              <a:lnSpc>
                <a:spcPct val="80000"/>
              </a:lnSpc>
              <a:buClr>
                <a:srgbClr val="FFFF00"/>
              </a:buClr>
            </a:pPr>
            <a:r>
              <a:rPr lang="en-US" sz="1400" dirty="0"/>
              <a:t>Nausea/vomiting</a:t>
            </a:r>
          </a:p>
          <a:p>
            <a:pPr lvl="1" eaLnBrk="1" hangingPunct="1">
              <a:lnSpc>
                <a:spcPct val="80000"/>
              </a:lnSpc>
              <a:buClr>
                <a:srgbClr val="FFFF00"/>
              </a:buClr>
            </a:pPr>
            <a:r>
              <a:rPr lang="en-US" sz="1400" dirty="0"/>
              <a:t>Fatigue/feeling sluggish/slow/’foggy’</a:t>
            </a:r>
          </a:p>
          <a:p>
            <a:pPr lvl="1" eaLnBrk="1" hangingPunct="1">
              <a:lnSpc>
                <a:spcPct val="80000"/>
              </a:lnSpc>
              <a:buClr>
                <a:srgbClr val="FFFF00"/>
              </a:buClr>
            </a:pPr>
            <a:r>
              <a:rPr lang="en-US" sz="1400" dirty="0"/>
              <a:t>Having “bell rung’ </a:t>
            </a:r>
          </a:p>
          <a:p>
            <a:pPr lvl="1" eaLnBrk="1" hangingPunct="1">
              <a:lnSpc>
                <a:spcPct val="80000"/>
              </a:lnSpc>
              <a:buClr>
                <a:srgbClr val="FFFF00"/>
              </a:buClr>
            </a:pPr>
            <a:r>
              <a:rPr lang="en-US" sz="1400" dirty="0"/>
              <a:t>Excessive fatigue/drowsiness</a:t>
            </a:r>
          </a:p>
          <a:p>
            <a:pPr eaLnBrk="1" hangingPunct="1">
              <a:lnSpc>
                <a:spcPct val="80000"/>
              </a:lnSpc>
              <a:buClr>
                <a:srgbClr val="FFFF00"/>
              </a:buClr>
              <a:buSzTx/>
            </a:pPr>
            <a:r>
              <a:rPr lang="en-US" sz="2800" u="sng" dirty="0"/>
              <a:t>ANY sign/symptom after a blow to the head is a concussion until proven otherwise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r>
              <a:rPr lang="en-US" dirty="0"/>
              <a:t>		</a:t>
            </a:r>
            <a:r>
              <a:rPr lang="en-US" dirty="0">
                <a:solidFill>
                  <a:schemeClr val="tx1"/>
                </a:solidFill>
              </a:rPr>
              <a:t>SPORTS MEDICINE:</a:t>
            </a:r>
            <a:br>
              <a:rPr lang="en-US" dirty="0">
                <a:solidFill>
                  <a:schemeClr val="tx1"/>
                </a:solidFill>
              </a:rPr>
            </a:br>
            <a:r>
              <a:rPr lang="en-US" dirty="0">
                <a:solidFill>
                  <a:schemeClr val="tx1"/>
                </a:solidFill>
              </a:rPr>
              <a:t>			CONCUSSION</a:t>
            </a:r>
          </a:p>
        </p:txBody>
      </p:sp>
      <p:sp>
        <p:nvSpPr>
          <p:cNvPr id="8195" name="Rectangle 3"/>
          <p:cNvSpPr>
            <a:spLocks noGrp="1" noChangeArrowheads="1"/>
          </p:cNvSpPr>
          <p:nvPr>
            <p:ph type="body" idx="1"/>
          </p:nvPr>
        </p:nvSpPr>
        <p:spPr>
          <a:xfrm>
            <a:off x="381000" y="2057400"/>
            <a:ext cx="8458200" cy="4876800"/>
          </a:xfrm>
        </p:spPr>
        <p:txBody>
          <a:bodyPr/>
          <a:lstStyle/>
          <a:p>
            <a:pPr eaLnBrk="1" hangingPunct="1">
              <a:lnSpc>
                <a:spcPct val="90000"/>
              </a:lnSpc>
              <a:buClr>
                <a:srgbClr val="FFFF00"/>
              </a:buClr>
              <a:buSzTx/>
            </a:pPr>
            <a:r>
              <a:rPr lang="en-US" sz="2800" b="1" u="sng" dirty="0"/>
              <a:t>An athlete should NEVER return to play on the day they suffer a concussion</a:t>
            </a:r>
            <a:endParaRPr lang="en-US" sz="2400" dirty="0"/>
          </a:p>
          <a:p>
            <a:pPr lvl="1" eaLnBrk="1" hangingPunct="1">
              <a:lnSpc>
                <a:spcPct val="90000"/>
              </a:lnSpc>
              <a:buClr>
                <a:srgbClr val="FFFF00"/>
              </a:buClr>
            </a:pPr>
            <a:r>
              <a:rPr lang="en-US" sz="2400" dirty="0"/>
              <a:t>Returning an athlete to play before complete resolution of symptoms can lead to recurrent concussion, prolonged post-concussion symptoms, OR even ‘Second Impact Syndrome’ (which is often fatal)</a:t>
            </a:r>
          </a:p>
          <a:p>
            <a:pPr eaLnBrk="1" hangingPunct="1">
              <a:lnSpc>
                <a:spcPct val="90000"/>
              </a:lnSpc>
              <a:buClr>
                <a:srgbClr val="FFFF00"/>
              </a:buClr>
              <a:buSzTx/>
            </a:pPr>
            <a:r>
              <a:rPr lang="en-US" sz="2800" u="sng" dirty="0"/>
              <a:t>NEW NCHSAA Rule :  An athlete with suspected concussion cannot return to play until he/she is cleared by a licensed medical physician</a:t>
            </a:r>
          </a:p>
          <a:p>
            <a:pPr lvl="1" eaLnBrk="1" hangingPunct="1">
              <a:lnSpc>
                <a:spcPct val="90000"/>
              </a:lnSpc>
              <a:buClr>
                <a:srgbClr val="FFFF00"/>
              </a:buClr>
            </a:pPr>
            <a:r>
              <a:rPr lang="en-US" sz="2400" dirty="0"/>
              <a:t>Managing concussions is difficult even for well-trained and experienced medical providers.  Coaches, you </a:t>
            </a:r>
            <a:r>
              <a:rPr lang="en-US" sz="2400" i="1" u="sng" dirty="0"/>
              <a:t>do not</a:t>
            </a:r>
            <a:r>
              <a:rPr lang="en-US" sz="2400" dirty="0"/>
              <a:t> want this responsibility (or liability).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lstStyle/>
          <a:p>
            <a:pPr eaLnBrk="1" hangingPunct="1"/>
            <a:r>
              <a:rPr lang="en-US" dirty="0"/>
              <a:t>		</a:t>
            </a:r>
            <a:r>
              <a:rPr lang="en-US" dirty="0">
                <a:solidFill>
                  <a:schemeClr val="tx1"/>
                </a:solidFill>
              </a:rPr>
              <a:t>SPORTS MEDICINE: </a:t>
            </a:r>
            <a:br>
              <a:rPr lang="en-US" dirty="0">
                <a:solidFill>
                  <a:schemeClr val="tx1"/>
                </a:solidFill>
              </a:rPr>
            </a:br>
            <a:r>
              <a:rPr lang="en-US" dirty="0">
                <a:solidFill>
                  <a:schemeClr val="tx1"/>
                </a:solidFill>
              </a:rPr>
              <a:t>			HEART ISSUES</a:t>
            </a:r>
          </a:p>
        </p:txBody>
      </p:sp>
      <p:sp>
        <p:nvSpPr>
          <p:cNvPr id="9219" name="Rectangle 3"/>
          <p:cNvSpPr>
            <a:spLocks noGrp="1" noChangeArrowheads="1"/>
          </p:cNvSpPr>
          <p:nvPr>
            <p:ph type="body" idx="1"/>
          </p:nvPr>
        </p:nvSpPr>
        <p:spPr>
          <a:xfrm>
            <a:off x="533400" y="2133600"/>
            <a:ext cx="8229600" cy="4114800"/>
          </a:xfrm>
        </p:spPr>
        <p:txBody>
          <a:bodyPr/>
          <a:lstStyle/>
          <a:p>
            <a:pPr eaLnBrk="1" hangingPunct="1">
              <a:lnSpc>
                <a:spcPct val="80000"/>
              </a:lnSpc>
              <a:buClr>
                <a:srgbClr val="FFFF00"/>
              </a:buClr>
              <a:buFont typeface="Wingdings" pitchFamily="2" charset="2"/>
              <a:buNone/>
            </a:pPr>
            <a:r>
              <a:rPr lang="en-US" sz="2800" dirty="0"/>
              <a:t>There are red flags which can tip us off to undiagnosed heart problems</a:t>
            </a:r>
          </a:p>
          <a:p>
            <a:pPr eaLnBrk="1" hangingPunct="1">
              <a:lnSpc>
                <a:spcPct val="80000"/>
              </a:lnSpc>
              <a:buClr>
                <a:srgbClr val="FFFF00"/>
              </a:buClr>
            </a:pPr>
            <a:r>
              <a:rPr lang="en-US" sz="2800" u="sng" dirty="0"/>
              <a:t>Chest pain with exertion</a:t>
            </a:r>
          </a:p>
          <a:p>
            <a:pPr eaLnBrk="1" hangingPunct="1">
              <a:lnSpc>
                <a:spcPct val="80000"/>
              </a:lnSpc>
              <a:buClr>
                <a:srgbClr val="FFFF00"/>
              </a:buClr>
            </a:pPr>
            <a:r>
              <a:rPr lang="en-US" sz="2800" u="sng" dirty="0"/>
              <a:t>Passing out/fainting from exertion </a:t>
            </a:r>
            <a:r>
              <a:rPr lang="en-US" sz="2800" dirty="0"/>
              <a:t>– this is not normal or due to being ‘out of shape’</a:t>
            </a:r>
          </a:p>
          <a:p>
            <a:pPr eaLnBrk="1" hangingPunct="1">
              <a:lnSpc>
                <a:spcPct val="80000"/>
              </a:lnSpc>
              <a:buClr>
                <a:srgbClr val="FFFF00"/>
              </a:buClr>
            </a:pPr>
            <a:r>
              <a:rPr lang="en-US" sz="2800" dirty="0"/>
              <a:t>Family history of a sudden cardiac death or unexplained death before age 50</a:t>
            </a:r>
          </a:p>
          <a:p>
            <a:pPr algn="ctr" eaLnBrk="1" hangingPunct="1">
              <a:lnSpc>
                <a:spcPct val="80000"/>
              </a:lnSpc>
              <a:buClr>
                <a:srgbClr val="FFFF00"/>
              </a:buClr>
              <a:buFontTx/>
              <a:buNone/>
            </a:pPr>
            <a:r>
              <a:rPr lang="en-US" sz="2800" b="1" u="sng" dirty="0"/>
              <a:t>Take home point</a:t>
            </a:r>
            <a:r>
              <a:rPr lang="en-US" sz="2800" b="1" dirty="0"/>
              <a:t>:  </a:t>
            </a:r>
            <a:r>
              <a:rPr lang="en-US" sz="2800" b="1" i="1" dirty="0"/>
              <a:t>Any</a:t>
            </a:r>
            <a:r>
              <a:rPr lang="en-US" sz="2800" dirty="0"/>
              <a:t> athlete who passes out or has chest pain with exertion needs a medical evaluation</a:t>
            </a:r>
          </a:p>
          <a:p>
            <a:pPr eaLnBrk="1" hangingPunct="1">
              <a:lnSpc>
                <a:spcPct val="80000"/>
              </a:lnSpc>
              <a:buFont typeface="Wingdings" pitchFamily="2" charset="2"/>
              <a:buNone/>
            </a:pPr>
            <a:endParaRPr lang="en-US" sz="2800" dirty="0"/>
          </a:p>
          <a:p>
            <a:pPr eaLnBrk="1" hangingPunct="1">
              <a:buFont typeface="Wingdings" pitchFamily="2" charset="2"/>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r>
              <a:rPr lang="en-US" dirty="0"/>
              <a:t>		</a:t>
            </a:r>
            <a:r>
              <a:rPr lang="en-US" dirty="0">
                <a:solidFill>
                  <a:schemeClr val="tx1"/>
                </a:solidFill>
              </a:rPr>
              <a:t>SPORTS MEDICINE:</a:t>
            </a:r>
            <a:br>
              <a:rPr lang="en-US" dirty="0">
                <a:solidFill>
                  <a:schemeClr val="tx1"/>
                </a:solidFill>
              </a:rPr>
            </a:br>
            <a:r>
              <a:rPr lang="en-US" dirty="0">
                <a:solidFill>
                  <a:schemeClr val="tx1"/>
                </a:solidFill>
              </a:rPr>
              <a:t>		SKIN INFECTIONS</a:t>
            </a:r>
          </a:p>
        </p:txBody>
      </p:sp>
      <p:sp>
        <p:nvSpPr>
          <p:cNvPr id="10243" name="Rectangle 3"/>
          <p:cNvSpPr>
            <a:spLocks noGrp="1" noChangeArrowheads="1"/>
          </p:cNvSpPr>
          <p:nvPr>
            <p:ph type="body" idx="1"/>
          </p:nvPr>
        </p:nvSpPr>
        <p:spPr/>
        <p:txBody>
          <a:bodyPr/>
          <a:lstStyle/>
          <a:p>
            <a:pPr eaLnBrk="1" hangingPunct="1">
              <a:lnSpc>
                <a:spcPct val="80000"/>
              </a:lnSpc>
              <a:buClr>
                <a:srgbClr val="FFFF00"/>
              </a:buClr>
            </a:pPr>
            <a:r>
              <a:rPr lang="en-US" sz="2800"/>
              <a:t>Skin infections are common in contact sports</a:t>
            </a:r>
          </a:p>
          <a:p>
            <a:pPr eaLnBrk="1" hangingPunct="1">
              <a:lnSpc>
                <a:spcPct val="80000"/>
              </a:lnSpc>
              <a:buClr>
                <a:srgbClr val="FFFF00"/>
              </a:buClr>
            </a:pPr>
            <a:r>
              <a:rPr lang="en-US" sz="2800"/>
              <a:t>Most skin infections are relatively minor and self-limited</a:t>
            </a:r>
          </a:p>
          <a:p>
            <a:pPr eaLnBrk="1" hangingPunct="1">
              <a:lnSpc>
                <a:spcPct val="80000"/>
              </a:lnSpc>
              <a:buClr>
                <a:srgbClr val="FFFF00"/>
              </a:buClr>
            </a:pPr>
            <a:r>
              <a:rPr lang="en-US" sz="2800"/>
              <a:t>Resistant staph infections (MRSA) have become quite common and can be severe</a:t>
            </a:r>
          </a:p>
          <a:p>
            <a:pPr eaLnBrk="1" hangingPunct="1">
              <a:lnSpc>
                <a:spcPct val="80000"/>
              </a:lnSpc>
              <a:buClr>
                <a:srgbClr val="FFFF00"/>
              </a:buClr>
            </a:pPr>
            <a:r>
              <a:rPr lang="en-US" sz="2800"/>
              <a:t>Skin infections are spread by skin-to-skin contact, sharing pads/equipment/work-out gear, dirty equipment</a:t>
            </a:r>
          </a:p>
          <a:p>
            <a:pPr eaLnBrk="1" hangingPunct="1">
              <a:lnSpc>
                <a:spcPct val="80000"/>
              </a:lnSpc>
              <a:buClr>
                <a:srgbClr val="FFFF00"/>
              </a:buClr>
            </a:pPr>
            <a:r>
              <a:rPr lang="en-US" sz="2800"/>
              <a:t>Any boil or abscess needs medical evaluation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z="4000" dirty="0"/>
              <a:t>		</a:t>
            </a:r>
            <a:r>
              <a:rPr lang="en-US" sz="4000" dirty="0">
                <a:solidFill>
                  <a:schemeClr val="tx1"/>
                </a:solidFill>
              </a:rPr>
              <a:t>SPORTS MEDICINE:</a:t>
            </a:r>
            <a:br>
              <a:rPr lang="en-US" sz="4000" dirty="0">
                <a:solidFill>
                  <a:schemeClr val="tx1"/>
                </a:solidFill>
              </a:rPr>
            </a:br>
            <a:r>
              <a:rPr lang="en-US" sz="4000" dirty="0">
                <a:solidFill>
                  <a:schemeClr val="tx1"/>
                </a:solidFill>
              </a:rPr>
              <a:t>		SKIN INFECTIONS</a:t>
            </a:r>
          </a:p>
        </p:txBody>
      </p:sp>
      <p:sp>
        <p:nvSpPr>
          <p:cNvPr id="11267" name="Rectangle 3"/>
          <p:cNvSpPr>
            <a:spLocks noGrp="1" noChangeArrowheads="1"/>
          </p:cNvSpPr>
          <p:nvPr>
            <p:ph type="body" idx="1"/>
          </p:nvPr>
        </p:nvSpPr>
        <p:spPr>
          <a:xfrm>
            <a:off x="457200" y="2057400"/>
            <a:ext cx="8229600" cy="4114800"/>
          </a:xfrm>
        </p:spPr>
        <p:txBody>
          <a:bodyPr/>
          <a:lstStyle/>
          <a:p>
            <a:pPr algn="ctr" eaLnBrk="1" hangingPunct="1">
              <a:buFontTx/>
              <a:buNone/>
            </a:pPr>
            <a:r>
              <a:rPr lang="en-US" sz="2800" b="1" u="sng"/>
              <a:t>Take home point</a:t>
            </a:r>
            <a:r>
              <a:rPr lang="en-US" sz="2800"/>
              <a:t>: the vast majority of skin infections can be prevented by good hygiene</a:t>
            </a:r>
          </a:p>
          <a:p>
            <a:pPr algn="ctr" eaLnBrk="1" hangingPunct="1">
              <a:buFontTx/>
              <a:buNone/>
            </a:pPr>
            <a:endParaRPr lang="en-US" sz="1600"/>
          </a:p>
          <a:p>
            <a:pPr lvl="1" eaLnBrk="1" hangingPunct="1">
              <a:buClr>
                <a:srgbClr val="FFFF00"/>
              </a:buClr>
            </a:pPr>
            <a:r>
              <a:rPr lang="en-US" sz="2400"/>
              <a:t>Shower right after every practice &amp; game</a:t>
            </a:r>
          </a:p>
          <a:p>
            <a:pPr lvl="1" eaLnBrk="1" hangingPunct="1">
              <a:buClr>
                <a:srgbClr val="FFFF00"/>
              </a:buClr>
            </a:pPr>
            <a:r>
              <a:rPr lang="en-US" sz="2400"/>
              <a:t>Do not share equipment, pads, work-out clothes, towels, etc</a:t>
            </a:r>
          </a:p>
          <a:p>
            <a:pPr lvl="1" eaLnBrk="1" hangingPunct="1">
              <a:buClr>
                <a:srgbClr val="FFFF00"/>
              </a:buClr>
            </a:pPr>
            <a:r>
              <a:rPr lang="en-US" sz="2400"/>
              <a:t>Wash hands frequently with soap/water or anti-bacterial towels/gels</a:t>
            </a:r>
          </a:p>
          <a:p>
            <a:pPr lvl="1" eaLnBrk="1" hangingPunct="1">
              <a:buClr>
                <a:srgbClr val="FFFF00"/>
              </a:buClr>
            </a:pPr>
            <a:r>
              <a:rPr lang="en-US" sz="2400"/>
              <a:t>Wash equipment, mats, clothes, towels, etc regularly</a:t>
            </a:r>
          </a:p>
          <a:p>
            <a:pPr>
              <a:buClr>
                <a:srgbClr val="FFFF00"/>
              </a:buClr>
              <a:buSzTx/>
            </a:pPr>
            <a:endParaRPr lang="en-US" sz="2800"/>
          </a:p>
        </p:txBody>
      </p:sp>
    </p:spTree>
  </p:cSld>
  <p:clrMapOvr>
    <a:masterClrMapping/>
  </p:clrMapOvr>
</p:sld>
</file>

<file path=ppt/theme/theme1.xml><?xml version="1.0" encoding="utf-8"?>
<a:theme xmlns:a="http://schemas.openxmlformats.org/drawingml/2006/main" name="Blends">
  <a:themeElements>
    <a:clrScheme name="Custom 1">
      <a:dk1>
        <a:srgbClr val="000000"/>
      </a:dk1>
      <a:lt1>
        <a:srgbClr val="FFFFFF"/>
      </a:lt1>
      <a:dk2>
        <a:srgbClr val="000000"/>
      </a:dk2>
      <a:lt2>
        <a:srgbClr val="1C1C1C"/>
      </a:lt2>
      <a:accent1>
        <a:srgbClr val="000000"/>
      </a:accent1>
      <a:accent2>
        <a:srgbClr val="FFCF01"/>
      </a:accent2>
      <a:accent3>
        <a:srgbClr val="FFFFFF"/>
      </a:accent3>
      <a:accent4>
        <a:srgbClr val="000000"/>
      </a:accent4>
      <a:accent5>
        <a:srgbClr val="FFCF01"/>
      </a:accent5>
      <a:accent6>
        <a:srgbClr val="FFCF01"/>
      </a:accent6>
      <a:hlink>
        <a:srgbClr val="FFCF01"/>
      </a:hlink>
      <a:folHlink>
        <a:srgbClr val="FFCF01"/>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Organic</Template>
  <TotalTime>500</TotalTime>
  <Words>1310</Words>
  <Application>Microsoft Office PowerPoint</Application>
  <PresentationFormat>On-screen Show (4:3)</PresentationFormat>
  <Paragraphs>195</Paragraphs>
  <Slides>31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ＭＳ Ｐゴシック</vt:lpstr>
      <vt:lpstr>Arial</vt:lpstr>
      <vt:lpstr>Book Antiqua</vt:lpstr>
      <vt:lpstr>Calibri</vt:lpstr>
      <vt:lpstr>Tahoma</vt:lpstr>
      <vt:lpstr>Times New Roman</vt:lpstr>
      <vt:lpstr>Wingdings</vt:lpstr>
      <vt:lpstr>Blends</vt:lpstr>
      <vt:lpstr>2016-17  Tuscola High School Athletic Guidelines</vt:lpstr>
      <vt:lpstr>Necessary Forms: </vt:lpstr>
      <vt:lpstr>Injuries and Medical Excuses</vt:lpstr>
      <vt:lpstr>Gfeller-Waller Concussion Clearance Act</vt:lpstr>
      <vt:lpstr>  SPORTS MEDICINE:    CONCUSSIONS</vt:lpstr>
      <vt:lpstr>  SPORTS MEDICINE:    CONCUSSION</vt:lpstr>
      <vt:lpstr>  SPORTS MEDICINE:     HEART ISSUES</vt:lpstr>
      <vt:lpstr>  SPORTS MEDICINE:   SKIN INFECTIONS</vt:lpstr>
      <vt:lpstr>  SPORTS MEDICINE:   SKIN INFECTIONS</vt:lpstr>
      <vt:lpstr>Sports Medicine 101</vt:lpstr>
      <vt:lpstr>What is athletic training?</vt:lpstr>
      <vt:lpstr>Who are athletic trainers?</vt:lpstr>
      <vt:lpstr>AT Your Own Risk</vt:lpstr>
      <vt:lpstr>Sports Medicine 101 </vt:lpstr>
      <vt:lpstr>Inflammation</vt:lpstr>
      <vt:lpstr>PowerPoint Presentation</vt:lpstr>
      <vt:lpstr>PowerPoint Presentation</vt:lpstr>
      <vt:lpstr>Ice vs. Heat</vt:lpstr>
      <vt:lpstr>Ice vs. Heat</vt:lpstr>
      <vt:lpstr>Ice vs. Heat</vt:lpstr>
      <vt:lpstr>Ice vs. Heat </vt:lpstr>
      <vt:lpstr>Tips on Stretching</vt:lpstr>
      <vt:lpstr>Stretching</vt:lpstr>
      <vt:lpstr>Tips on Proper Stretching</vt:lpstr>
      <vt:lpstr>Sprains and Strains</vt:lpstr>
      <vt:lpstr>Sprains and  Strains</vt:lpstr>
      <vt:lpstr>Importance of Hydration</vt:lpstr>
      <vt:lpstr>PowerPoint Presentation</vt:lpstr>
      <vt:lpstr>PowerPoint Presentation</vt:lpstr>
      <vt:lpstr>What Not To Do in the Gym!</vt:lpstr>
      <vt:lpstr>What Questions Do You Have?</vt:lpstr>
    </vt:vector>
  </TitlesOfParts>
  <Company>CCS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2009 – 10  Mt. Pleasant Athletic Guidelines</dc:title>
  <dc:creator>Administrator</dc:creator>
  <cp:lastModifiedBy>Stephen Digh</cp:lastModifiedBy>
  <cp:revision>75</cp:revision>
  <dcterms:created xsi:type="dcterms:W3CDTF">2004-04-16T00:10:24Z</dcterms:created>
  <dcterms:modified xsi:type="dcterms:W3CDTF">2016-07-28T14:16:33Z</dcterms:modified>
</cp:coreProperties>
</file>