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y="6858000" cx="9144000"/>
  <p:notesSz cx="7010400" cy="9296400"/>
  <p:embeddedFontLst>
    <p:embeddedFont>
      <p:font typeface="Architects Daughter"/>
      <p:regular r:id="rId21"/>
    </p:embeddedFont>
    <p:embeddedFont>
      <p:font typeface="Libre Franklin"/>
      <p:regular r:id="rId22"/>
      <p:bold r:id="rId23"/>
      <p:italic r:id="rId24"/>
      <p:boldItalic r:id="rId25"/>
    </p:embeddedFont>
    <p:embeddedFont>
      <p:font typeface="Arial Narrow"/>
      <p:regular r:id="rId26"/>
      <p:bold r:id="rId27"/>
      <p:italic r:id="rId28"/>
      <p:boldItalic r:id="rId29"/>
    </p:embeddedFont>
    <p:embeddedFont>
      <p:font typeface="Ruge Boogie"/>
      <p:regular r:id="rId30"/>
    </p:embeddedFont>
    <p:embeddedFont>
      <p:font typeface="Sorts Mill Goudy"/>
      <p:regular r:id="rId31"/>
      <p: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font" Target="fonts/LibreFranklin-regular.fntdata"/><Relationship Id="rId21" Type="http://schemas.openxmlformats.org/officeDocument/2006/relationships/font" Target="fonts/ArchitectsDaughter-regular.fntdata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ArialNarrow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ArialNarrow-italic.fntdata"/><Relationship Id="rId27" Type="http://schemas.openxmlformats.org/officeDocument/2006/relationships/font" Target="fonts/ArialNarrow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ArialNarrow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SortsMillGoudy-regular.fntdata"/><Relationship Id="rId30" Type="http://schemas.openxmlformats.org/officeDocument/2006/relationships/font" Target="fonts/RugeBoogie-regular.fntdata"/><Relationship Id="rId11" Type="http://schemas.openxmlformats.org/officeDocument/2006/relationships/slide" Target="slides/slide1.xml"/><Relationship Id="rId33" Type="http://schemas.openxmlformats.org/officeDocument/2006/relationships/font" Target="fonts/CenturyGothic-regular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SortsMillGoudy-italic.fntdata"/><Relationship Id="rId13" Type="http://schemas.openxmlformats.org/officeDocument/2006/relationships/slide" Target="slides/slide3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2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lip Art and Text" type="clipArtAndTx">
  <p:cSld name="CLIPART_AND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>
            <p:ph idx="2" type="clipArt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indent="-320039" lvl="3" marL="1828800" algn="l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indent="-347344" lvl="2" marL="1371600" algn="l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indent="-342900" lvl="3" marL="1828800" algn="l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8156575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b="1"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 rot="5400000">
            <a:off x="1928019" y="129381"/>
            <a:ext cx="452596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indent="-325755" lvl="2" marL="1371600" algn="l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indent="-354330" lvl="1" marL="914400" algn="l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indent="-336550" lvl="2" marL="1371600" algn="l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indent="-331469" lvl="3" marL="1828800" algn="l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cap="none">
                <a:solidFill>
                  <a:srgbClr val="FFFF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45700" wrap="square" tIns="0">
            <a:no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65"/>
              </a:buClr>
              <a:buSzPts val="4200"/>
              <a:buFont typeface="Libre Franklin"/>
              <a:buNone/>
              <a:defRPr b="1" sz="4200" cap="none">
                <a:solidFill>
                  <a:srgbClr val="FFFF6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751387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4751387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4751387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6105525" y="0"/>
            <a:ext cx="3038475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4751387"/>
            <a:ext cx="9144000" cy="2112962"/>
          </a:xfrm>
          <a:custGeom>
            <a:rect b="b" l="l" r="r" t="t"/>
            <a:pathLst>
              <a:path extrusionOk="0" h="1331" w="576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7315200" y="0"/>
            <a:ext cx="1828800" cy="6858000"/>
          </a:xfrm>
          <a:custGeom>
            <a:rect b="b" l="l" r="r" t="t"/>
            <a:pathLst>
              <a:path extrusionOk="0" h="4329" w="1914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156575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SzPts val="1000"/>
              <a:buFont typeface="Times New Roman"/>
              <a:buNone/>
              <a:defRPr b="0" i="0" sz="1000" u="none">
                <a:solidFill>
                  <a:srgbClr val="9B9A9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838200" y="381000"/>
            <a:ext cx="7543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Bookman Old Style"/>
              <a:buNone/>
            </a:pPr>
            <a:r>
              <a:rPr b="0" i="0" lang="en-US" sz="410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Tuscola High School</a:t>
            </a:r>
            <a:br>
              <a:rPr b="0" i="0" lang="en-US" sz="410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i="0" lang="en-US" sz="410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Registration Information</a:t>
            </a:r>
            <a:br>
              <a:rPr b="0" i="0" lang="en-US" sz="410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0" i="0" lang="en-US" sz="4100" u="none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</a:t>
            </a:r>
            <a:r>
              <a:rPr lang="en-US" sz="4100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20-2021</a:t>
            </a:r>
            <a:endParaRPr/>
          </a:p>
        </p:txBody>
      </p:sp>
      <p:pic>
        <p:nvPicPr>
          <p:cNvPr descr="crest2"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438400"/>
            <a:ext cx="341312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990600" y="838200"/>
            <a:ext cx="723900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imes New Roman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&amp; College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 (CCP) Courses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Applications are DUE </a:t>
            </a:r>
            <a:r>
              <a:rPr b="1" lang="en-US" sz="3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March 2nd!</a:t>
            </a:r>
            <a:endParaRPr b="1" i="0" sz="32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Returning HCC students MUST complete  returning student application. </a:t>
            </a:r>
            <a:endParaRPr/>
          </a:p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New HCC students must complete a pre-qualifying eligibility application!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685800" y="533400"/>
            <a:ext cx="77724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b="1" i="0" lang="en-US" sz="4800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Tuscola’s Counselors</a:t>
            </a:r>
            <a:endParaRPr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1066800" y="1676400"/>
            <a:ext cx="7162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191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Kari Russell (A-G)</a:t>
            </a:r>
            <a:endParaRPr b="0" i="0" sz="5000" u="none" cap="none" strike="noStrik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2587" lvl="0" marL="4191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Teresa Heinz(H-O)</a:t>
            </a:r>
            <a:endParaRPr b="0" i="0" sz="5000" u="none" cap="none" strike="noStrik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82587" lvl="0" marL="4191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b="1" i="0" lang="en-US" sz="5000" u="none" cap="none" strike="noStrik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Julia Plott (P-Z)</a:t>
            </a:r>
            <a:endParaRPr b="1" i="0" sz="5000" u="none" cap="none" strike="noStrik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-382587" lvl="0" marL="4191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  <a:p>
            <a:pPr indent="-240348" lvl="0" marL="4191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Ruge Boogie"/>
              <a:ea typeface="Ruge Boogie"/>
              <a:cs typeface="Ruge Boogie"/>
              <a:sym typeface="Ruge Boogie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685800" y="4038600"/>
            <a:ext cx="7772400" cy="1154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b="1" i="0" lang="en-US" sz="4800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Tuscola’s Career Coach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838200" y="5173662"/>
            <a:ext cx="7162800" cy="1150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191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chitects Daughter"/>
              <a:buNone/>
            </a:pPr>
            <a:r>
              <a:rPr b="1" i="0" lang="en-US" sz="5000" u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Andrew Johnson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762000" y="1066800"/>
            <a:ext cx="7620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65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1" i="0" lang="en-US" sz="36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of Study Book – online at </a:t>
            </a:r>
            <a:r>
              <a:rPr b="0" i="0" lang="en-US" sz="36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www.ths.haywood.k12.nc.us</a:t>
            </a:r>
            <a:endParaRPr/>
          </a:p>
          <a:p>
            <a:pPr indent="-215900" lvl="2" marL="7858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Prerequisite </a:t>
            </a:r>
            <a:endParaRPr/>
          </a:p>
          <a:p>
            <a:pPr indent="-215900" lvl="2" marL="7858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Class Availability</a:t>
            </a:r>
            <a:endParaRPr/>
          </a:p>
          <a:p>
            <a:pPr indent="-215900" lvl="2" marL="785812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Course Description</a:t>
            </a:r>
            <a:endParaRPr/>
          </a:p>
          <a:p>
            <a:pPr indent="0" lvl="1" marL="447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36512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36512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0" marL="36512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400" u="non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0" lvl="1" marL="4476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  <a:p>
            <a:pPr indent="-280988" lvl="0" marL="4191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457200" y="533400"/>
            <a:ext cx="7467600" cy="88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b="1" i="0" lang="en-US" sz="4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Registration Sheets</a:t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228600" y="1447800"/>
            <a:ext cx="8915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Registration sheets will be given out in homeroom today 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– Wednesday - February 2</a:t>
            </a: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6th</a:t>
            </a: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DUE to homeroom teachers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– </a:t>
            </a: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Monday - March 2nd.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b="0" i="0" sz="22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AP or Honors courses – we will check if you meet pre-	requisites.    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&amp; Student </a:t>
            </a:r>
            <a:r>
              <a:rPr b="1" i="0" lang="en-US" sz="22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SIGN</a:t>
            </a: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registration form for it to be complete!</a:t>
            </a:r>
            <a:endParaRPr/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</a:t>
            </a:r>
            <a:r>
              <a:rPr b="0" i="0" lang="en-US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</a:t>
            </a: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choose 4 Alternates </a:t>
            </a:r>
            <a:r>
              <a:rPr b="1" i="0" lang="en-US" sz="2200" u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they are happy with</a:t>
            </a:r>
            <a:endParaRPr/>
          </a:p>
          <a:p>
            <a:pPr indent="-16129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3050" lvl="0" marL="4191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⚫"/>
            </a:pPr>
            <a:r>
              <a:rPr b="0" i="0" lang="en-US" sz="22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Counselors will take registration sheets and create schedules based on student choices</a:t>
            </a:r>
            <a:endParaRPr/>
          </a:p>
          <a:p>
            <a:pPr indent="-270828" lvl="0" marL="4191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914400" y="304800"/>
            <a:ext cx="7315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Bookman Old Style"/>
              <a:buNone/>
            </a:pPr>
            <a:r>
              <a:rPr b="1" i="0" lang="en-US" sz="4600" u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Registration Sheet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050" y="1390650"/>
            <a:ext cx="7835900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654050" y="5410200"/>
            <a:ext cx="78359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Prerequisites are listed in box for reference!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make their choice with an “X”</a:t>
            </a:r>
            <a:endParaRPr/>
          </a:p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must make alternate choices with an “A”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457200" y="274637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"/>
              <a:buNone/>
            </a:pPr>
            <a:r>
              <a:rPr b="0" i="0" lang="en-US" sz="4000" u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Choosing Courses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457200" y="5181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2587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you mark HCC, NCVPS, or other courses needed in boxes!</a:t>
            </a:r>
            <a:endParaRPr/>
          </a:p>
          <a:p>
            <a:pPr indent="-382587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students do not have a completed registration sheet with parent signature by March 2nd – courses will be chosen for you.     </a:t>
            </a:r>
            <a:endParaRPr/>
          </a:p>
          <a:p>
            <a:pPr indent="-280988" lvl="0" marL="4191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914400"/>
            <a:ext cx="72390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b="0" i="0" lang="en-US" sz="4600" u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Schedule Changes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457200" y="1600200"/>
            <a:ext cx="80772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b="1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cannot change selections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 registration is complete unless one of the following criterion is met:</a:t>
            </a:r>
            <a:endParaRPr/>
          </a:p>
          <a:p>
            <a:pPr indent="0" lvl="0" marL="349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492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⦿"/>
            </a:pPr>
            <a:r>
              <a:rPr b="1" i="0" lang="en-US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Incorrect Placement</a:t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492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⦿"/>
            </a:pPr>
            <a:r>
              <a:rPr b="1" i="0" lang="en-US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Graduation Requirements</a:t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4925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⦿"/>
            </a:pPr>
            <a:r>
              <a:rPr b="1" i="0" lang="en-US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Balancing of classes and protection of the integrity of the master schedule.</a:t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5587" lvl="0" marL="4191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/>
        </p:nvSpPr>
        <p:spPr>
          <a:xfrm>
            <a:off x="825500" y="533400"/>
            <a:ext cx="7543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NCVPS Courses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825500" y="1306512"/>
            <a:ext cx="75438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Classes for Regular, Honors, and AP</a:t>
            </a:r>
            <a:endParaRPr/>
          </a:p>
          <a:p>
            <a:pPr indent="-3428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b="0" baseline="3000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11</a:t>
            </a:r>
            <a:r>
              <a:rPr b="0" baseline="3000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12</a:t>
            </a:r>
            <a:r>
              <a:rPr b="0" baseline="3000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grade students</a:t>
            </a:r>
            <a:endParaRPr/>
          </a:p>
          <a:p>
            <a:pPr indent="-3428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Applications on THS website </a:t>
            </a:r>
            <a:endParaRPr/>
          </a:p>
          <a:p>
            <a:pPr indent="-342899" lvl="1" marL="10366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Noto Sans Symbols"/>
              <a:buChar char="⚫"/>
            </a:pPr>
            <a:r>
              <a:rPr b="0" i="0" lang="en-US" sz="20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turned in with registration sheets to the Homeroom Teacher on </a:t>
            </a:r>
            <a:r>
              <a:rPr lang="en-US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Monday - March 2nd.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</a:t>
            </a:r>
            <a:endParaRPr/>
          </a:p>
          <a:p>
            <a:pPr indent="-1904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NCVPS classes are taken at THS in D10</a:t>
            </a:r>
            <a:endParaRPr/>
          </a:p>
          <a:p>
            <a:pPr indent="-1904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0" marL="5794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⦿"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must:</a:t>
            </a:r>
            <a:endParaRPr/>
          </a:p>
          <a:p>
            <a:pPr indent="-342899" lvl="1" marL="10366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Pace themselves</a:t>
            </a:r>
            <a:endParaRPr/>
          </a:p>
          <a:p>
            <a:pPr indent="-342899" lvl="1" marL="10366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that they have completed assignments</a:t>
            </a:r>
            <a:endParaRPr/>
          </a:p>
          <a:p>
            <a:pPr indent="-342899" lvl="1" marL="10366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 with online teachers for any questions or concerns  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>
            <a:off x="457200" y="304800"/>
            <a:ext cx="822960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imes New Roman"/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Career &amp; College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Promise (CCP) Courses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C8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9FC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Jessica Honeycutt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C8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9FC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here February 26th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C8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9FC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meet with students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C86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9FC8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choose courses. </a:t>
            </a:r>
            <a:endParaRPr b="1" baseline="30000" i="0" sz="3200" u="none" cap="none" strike="noStrike">
              <a:solidFill>
                <a:srgbClr val="F9FC8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1_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Technic">
  <a:themeElements>
    <a:clrScheme name="Custom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F6FB37"/>
      </a:accent1>
      <a:accent2>
        <a:srgbClr val="FFFF00"/>
      </a:accent2>
      <a:accent3>
        <a:srgbClr val="FFFF0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